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7" Type="http://schemas.microsoft.com/office/2020/02/relationships/classificationlabels" Target="docMetadata/LabelInfo.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7"/>
  </p:notesMasterIdLst>
  <p:handoutMasterIdLst>
    <p:handoutMasterId r:id="rId18"/>
  </p:handoutMasterIdLst>
  <p:sldIdLst>
    <p:sldId id="292" r:id="rId5"/>
    <p:sldId id="293" r:id="rId6"/>
    <p:sldId id="294" r:id="rId7"/>
    <p:sldId id="295" r:id="rId8"/>
    <p:sldId id="296" r:id="rId9"/>
    <p:sldId id="297" r:id="rId10"/>
    <p:sldId id="298" r:id="rId11"/>
    <p:sldId id="299" r:id="rId12"/>
    <p:sldId id="300" r:id="rId13"/>
    <p:sldId id="301" r:id="rId14"/>
    <p:sldId id="302" r:id="rId15"/>
    <p:sldId id="303"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3D2D"/>
    <a:srgbClr val="1B3039"/>
    <a:srgbClr val="446992"/>
    <a:srgbClr val="AEC2D8"/>
    <a:srgbClr val="98432A"/>
    <a:srgbClr val="D84400"/>
    <a:srgbClr val="44678D"/>
    <a:srgbClr val="263E5A"/>
    <a:srgbClr val="D6E0EB"/>
    <a:srgbClr val="728D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A6397D-7A3A-4A90-9A03-7A9623588B4A}" v="20" dt="2024-02-26T18:33:50.797"/>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79" autoAdjust="0"/>
  </p:normalViewPr>
  <p:slideViewPr>
    <p:cSldViewPr snapToGrid="0" showGuides="1">
      <p:cViewPr varScale="1">
        <p:scale>
          <a:sx n="91" d="100"/>
          <a:sy n="91" d="100"/>
        </p:scale>
        <p:origin x="102" y="1482"/>
      </p:cViewPr>
      <p:guideLst>
        <p:guide orient="horz" pos="1536"/>
        <p:guide pos="312"/>
      </p:guideLst>
    </p:cSldViewPr>
  </p:slideViewPr>
  <p:outlineViewPr>
    <p:cViewPr>
      <p:scale>
        <a:sx n="33" d="100"/>
        <a:sy n="33" d="100"/>
      </p:scale>
      <p:origin x="0" y="0"/>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2/25/2024</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0D2594CA-29C5-062F-2EA7-C593B096C62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E04BB896-BA64-B358-A066-15B96D23BC8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5EFA2818-7747-F326-294F-EEAC9BEF6EBD}"/>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6B76E0F0-B7F9-756A-3EA4-2114B75370E5}"/>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0CF20C-6BCC-41A4-8C16-5A346425718D}" type="datetimeFigureOut">
              <a:rPr lang="en-US" smtClean="0"/>
              <a:t>2/25/2024</a:t>
            </a:fld>
            <a:endParaRPr lang="en-US"/>
          </a:p>
        </p:txBody>
      </p:sp>
      <p:sp>
        <p:nvSpPr>
          <p:cNvPr id="12" name="Notes Placeholder 11">
            <a:extLst>
              <a:ext uri="{FF2B5EF4-FFF2-40B4-BE49-F238E27FC236}">
                <a16:creationId xmlns:a16="http://schemas.microsoft.com/office/drawing/2014/main" id="{5161C21F-108C-0F07-CDDD-AFB8DDBF694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A507CBA7-2A1E-725E-35DA-D1CFF08EC63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0679C-80C7-4E7D-9614-ABA41C5B2858}"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81593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60679C-80C7-4E7D-9614-ABA41C5B2858}" type="slidenum">
              <a:rPr lang="en-US" smtClean="0"/>
              <a:t>9</a:t>
            </a:fld>
            <a:endParaRPr lang="en-US"/>
          </a:p>
        </p:txBody>
      </p:sp>
    </p:spTree>
    <p:extLst>
      <p:ext uri="{BB962C8B-B14F-4D97-AF65-F5344CB8AC3E}">
        <p14:creationId xmlns:p14="http://schemas.microsoft.com/office/powerpoint/2010/main" val="32431350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dirty="0"/>
              <a:t>Click to edit Master title style</a:t>
            </a:r>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pic>
        <p:nvPicPr>
          <p:cNvPr id="2050" name="Picture 2" descr="Databricks white logo transparent PNG - StickPNG">
            <a:extLst>
              <a:ext uri="{FF2B5EF4-FFF2-40B4-BE49-F238E27FC236}">
                <a16:creationId xmlns:a16="http://schemas.microsoft.com/office/drawing/2014/main" id="{468D397A-8D55-C25A-9A87-B3EF8E870ED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84764" y="5807977"/>
            <a:ext cx="3020733" cy="471055"/>
          </a:xfrm>
          <a:prstGeom prst="rect">
            <a:avLst/>
          </a:prstGeom>
          <a:noFill/>
          <a:extLst>
            <a:ext uri="{909E8E84-426E-40DD-AFC4-6F175D3DCCD1}">
              <a14:hiddenFill xmlns:a14="http://schemas.microsoft.com/office/drawing/2010/main">
                <a:solidFill>
                  <a:srgbClr val="FFFFFF"/>
                </a:solidFill>
              </a14:hiddenFill>
            </a:ext>
          </a:extLst>
        </p:spPr>
      </p:pic>
      <p:pic>
        <p:nvPicPr>
          <p:cNvPr id="2" name="Google Shape;290;p11">
            <a:extLst>
              <a:ext uri="{FF2B5EF4-FFF2-40B4-BE49-F238E27FC236}">
                <a16:creationId xmlns:a16="http://schemas.microsoft.com/office/drawing/2014/main" id="{E5B21A64-70A7-5608-9F78-FE178BA1A64B}"/>
              </a:ext>
            </a:extLst>
          </p:cNvPr>
          <p:cNvPicPr preferRelativeResize="0"/>
          <p:nvPr userDrawn="1"/>
        </p:nvPicPr>
        <p:blipFill rotWithShape="1">
          <a:blip r:embed="rId3">
            <a:alphaModFix/>
          </a:blip>
          <a:srcRect t="6468" b="6475"/>
          <a:stretch/>
        </p:blipFill>
        <p:spPr>
          <a:xfrm>
            <a:off x="5046995" y="5807977"/>
            <a:ext cx="2098010" cy="571459"/>
          </a:xfrm>
          <a:prstGeom prst="rect">
            <a:avLst/>
          </a:prstGeom>
          <a:noFill/>
          <a:ln>
            <a:noFill/>
          </a:ln>
        </p:spPr>
      </p:pic>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noProof="0" dirty="0"/>
              <a:t>Click to edit </a:t>
            </a:r>
            <a:r>
              <a:rPr lang="en-US" altLang="zh-CN" noProof="0" dirty="0"/>
              <a:t>Text </a:t>
            </a:r>
            <a:r>
              <a:rPr lang="en-US" noProof="0"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2"/>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noProof="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9E664B5B-E5B0-B804-DEEF-064F0966AA5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9" name="Google Shape;290;p11">
            <a:extLst>
              <a:ext uri="{FF2B5EF4-FFF2-40B4-BE49-F238E27FC236}">
                <a16:creationId xmlns:a16="http://schemas.microsoft.com/office/drawing/2014/main" id="{C770BDD8-2021-46F6-6A64-90074D6D363F}"/>
              </a:ext>
            </a:extLst>
          </p:cNvPr>
          <p:cNvPicPr preferRelativeResize="0"/>
          <p:nvPr userDrawn="1"/>
        </p:nvPicPr>
        <p:blipFill rotWithShape="1">
          <a:blip r:embed="rId3">
            <a:alphaModFix/>
          </a:blip>
          <a:srcRect t="6468" b="6475"/>
          <a:stretch/>
        </p:blipFill>
        <p:spPr>
          <a:xfrm>
            <a:off x="9096159" y="6114752"/>
            <a:ext cx="2098010" cy="571459"/>
          </a:xfrm>
          <a:prstGeom prst="rect">
            <a:avLst/>
          </a:prstGeom>
          <a:noFill/>
          <a:ln>
            <a:noFill/>
          </a:ln>
        </p:spPr>
      </p:pic>
    </p:spTree>
    <p:extLst>
      <p:ext uri="{BB962C8B-B14F-4D97-AF65-F5344CB8AC3E}">
        <p14:creationId xmlns:p14="http://schemas.microsoft.com/office/powerpoint/2010/main" val="125641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p>
            <a:fld id="{47FEACEE-25B4-4A2D-B147-27296E36371D}" type="slidenum">
              <a:rPr lang="en-US" altLang="zh-CN" noProof="0" smtClean="0"/>
              <a:pPr/>
              <a:t>‹#›</a:t>
            </a:fld>
            <a:endParaRPr lang="en-US" altLang="zh-CN" noProof="0" dirty="0"/>
          </a:p>
        </p:txBody>
      </p:sp>
      <p:pic>
        <p:nvPicPr>
          <p:cNvPr id="4" name="Picture 2" descr="Databricks white logo transparent PNG - StickPNG">
            <a:extLst>
              <a:ext uri="{FF2B5EF4-FFF2-40B4-BE49-F238E27FC236}">
                <a16:creationId xmlns:a16="http://schemas.microsoft.com/office/drawing/2014/main" id="{E9797BB7-451C-540D-B09C-36F12ABDCBC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90;p11">
            <a:extLst>
              <a:ext uri="{FF2B5EF4-FFF2-40B4-BE49-F238E27FC236}">
                <a16:creationId xmlns:a16="http://schemas.microsoft.com/office/drawing/2014/main" id="{D928891D-D6AC-E8A9-D755-493657831015}"/>
              </a:ext>
            </a:extLst>
          </p:cNvPr>
          <p:cNvPicPr preferRelativeResize="0"/>
          <p:nvPr userDrawn="1"/>
        </p:nvPicPr>
        <p:blipFill rotWithShape="1">
          <a:blip r:embed="rId3">
            <a:alphaModFix/>
          </a:blip>
          <a:srcRect t="6468" b="6475"/>
          <a:stretch/>
        </p:blipFill>
        <p:spPr>
          <a:xfrm>
            <a:off x="9096159" y="6114752"/>
            <a:ext cx="2098010" cy="571459"/>
          </a:xfrm>
          <a:prstGeom prst="rect">
            <a:avLst/>
          </a:prstGeom>
          <a:noFill/>
          <a:ln>
            <a:noFill/>
          </a:ln>
        </p:spPr>
      </p:pic>
    </p:spTree>
    <p:extLst>
      <p:ext uri="{BB962C8B-B14F-4D97-AF65-F5344CB8AC3E}">
        <p14:creationId xmlns:p14="http://schemas.microsoft.com/office/powerpoint/2010/main" val="2263683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lvl1pPr>
          </a:lstStyle>
          <a:p>
            <a:fld id="{47FEACEE-25B4-4A2D-B147-27296E36371D}" type="slidenum">
              <a:rPr lang="en-US" altLang="zh-CN" smtClean="0"/>
              <a:pPr/>
              <a:t>‹#›</a:t>
            </a:fld>
            <a:endParaRPr lang="en-US" altLang="zh-CN" dirty="0"/>
          </a:p>
        </p:txBody>
      </p:sp>
      <p:pic>
        <p:nvPicPr>
          <p:cNvPr id="2" name="Picture 2" descr="Databricks white logo transparent PNG - StickPNG">
            <a:extLst>
              <a:ext uri="{FF2B5EF4-FFF2-40B4-BE49-F238E27FC236}">
                <a16:creationId xmlns:a16="http://schemas.microsoft.com/office/drawing/2014/main" id="{489100AF-F7E0-6615-1BFE-825E85EC3F0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09574" y="339576"/>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9FEA13EF-904C-3EBA-6D0B-2669733537D6}"/>
              </a:ext>
            </a:extLst>
          </p:cNvPr>
          <p:cNvPicPr preferRelativeResize="0"/>
          <p:nvPr userDrawn="1"/>
        </p:nvPicPr>
        <p:blipFill rotWithShape="1">
          <a:blip r:embed="rId3">
            <a:alphaModFix/>
          </a:blip>
          <a:srcRect t="6468" b="6475"/>
          <a:stretch/>
        </p:blipFill>
        <p:spPr>
          <a:xfrm>
            <a:off x="997849" y="782795"/>
            <a:ext cx="2098010" cy="571459"/>
          </a:xfrm>
          <a:prstGeom prst="rect">
            <a:avLst/>
          </a:prstGeom>
          <a:noFill/>
          <a:ln>
            <a:noFill/>
          </a:ln>
        </p:spPr>
      </p:pic>
    </p:spTree>
    <p:extLst>
      <p:ext uri="{BB962C8B-B14F-4D97-AF65-F5344CB8AC3E}">
        <p14:creationId xmlns:p14="http://schemas.microsoft.com/office/powerpoint/2010/main" val="37431174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p>
            <a:fld id="{47FEACEE-25B4-4A2D-B147-27296E36371D}" type="slidenum">
              <a:rPr lang="en-US" altLang="zh-CN" noProof="0" smtClean="0"/>
              <a:pPr/>
              <a:t>‹#›</a:t>
            </a:fld>
            <a:endParaRPr lang="en-US" altLang="zh-CN" noProof="0" dirty="0"/>
          </a:p>
        </p:txBody>
      </p:sp>
      <p:pic>
        <p:nvPicPr>
          <p:cNvPr id="8" name="Picture 2" descr="Databricks white logo transparent PNG - StickPNG">
            <a:extLst>
              <a:ext uri="{FF2B5EF4-FFF2-40B4-BE49-F238E27FC236}">
                <a16:creationId xmlns:a16="http://schemas.microsoft.com/office/drawing/2014/main" id="{68B4CA5E-99B8-4792-0893-CAAB35121F4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3317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8AFD80A1-AE93-B967-8AC1-4886F0D552D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98592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1">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rgbClr val="44678D"/>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p>
            <a:r>
              <a:rPr lang="en-US" noProof="0"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p>
            <a:fld id="{47FEACEE-25B4-4A2D-B147-27296E36371D}" type="slidenum">
              <a:rPr lang="en-US" altLang="zh-CN" noProof="0" smtClean="0"/>
              <a:pPr/>
              <a:t>‹#›</a:t>
            </a:fld>
            <a:endParaRPr lang="en-US" altLang="zh-CN" noProof="0" dirty="0"/>
          </a:p>
        </p:txBody>
      </p:sp>
      <p:pic>
        <p:nvPicPr>
          <p:cNvPr id="5" name="Picture 2" descr="Databricks white logo transparent PNG - StickPNG">
            <a:extLst>
              <a:ext uri="{FF2B5EF4-FFF2-40B4-BE49-F238E27FC236}">
                <a16:creationId xmlns:a16="http://schemas.microsoft.com/office/drawing/2014/main" id="{D94FA1E7-8614-96A9-52FF-BD7DF699731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216939" y="6263743"/>
            <a:ext cx="1877575" cy="292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8809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noProof="0" dirty="0"/>
              <a:t>Click icon to add picture</a:t>
            </a:r>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p>
            <a:r>
              <a:rPr lang="en-US" noProof="0" dirty="0"/>
              <a:t>Click to edit Master title style</a:t>
            </a:r>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D3E1D489-5DF0-9B0F-5D22-45939547E89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803866" y="308161"/>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F1FC584F-8A1C-6BEC-4181-6773FC3F3AB0}"/>
              </a:ext>
            </a:extLst>
          </p:cNvPr>
          <p:cNvPicPr preferRelativeResize="0"/>
          <p:nvPr userDrawn="1"/>
        </p:nvPicPr>
        <p:blipFill rotWithShape="1">
          <a:blip r:embed="rId3">
            <a:alphaModFix/>
          </a:blip>
          <a:srcRect t="6468" b="6475"/>
          <a:stretch/>
        </p:blipFill>
        <p:spPr>
          <a:xfrm>
            <a:off x="4550704" y="125273"/>
            <a:ext cx="2098010" cy="571459"/>
          </a:xfrm>
          <a:prstGeom prst="rect">
            <a:avLst/>
          </a:prstGeom>
          <a:noFill/>
          <a:ln>
            <a:noFill/>
          </a:ln>
        </p:spPr>
      </p:pic>
    </p:spTree>
    <p:extLst>
      <p:ext uri="{BB962C8B-B14F-4D97-AF65-F5344CB8AC3E}">
        <p14:creationId xmlns:p14="http://schemas.microsoft.com/office/powerpoint/2010/main" val="36136463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F0F6A1B6-36E0-FD1E-AF40-BE737634018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88049" y="260339"/>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B144B6ED-89F4-0AC1-6E59-7819143D812F}"/>
              </a:ext>
            </a:extLst>
          </p:cNvPr>
          <p:cNvPicPr preferRelativeResize="0"/>
          <p:nvPr userDrawn="1"/>
        </p:nvPicPr>
        <p:blipFill rotWithShape="1">
          <a:blip r:embed="rId3">
            <a:alphaModFix/>
          </a:blip>
          <a:srcRect t="6468" b="6475"/>
          <a:stretch/>
        </p:blipFill>
        <p:spPr>
          <a:xfrm>
            <a:off x="5241950" y="180140"/>
            <a:ext cx="2098010" cy="571459"/>
          </a:xfrm>
          <a:prstGeom prst="rect">
            <a:avLst/>
          </a:prstGeom>
          <a:noFill/>
          <a:ln>
            <a:noFill/>
          </a:ln>
        </p:spPr>
      </p:pic>
    </p:spTree>
    <p:extLst>
      <p:ext uri="{BB962C8B-B14F-4D97-AF65-F5344CB8AC3E}">
        <p14:creationId xmlns:p14="http://schemas.microsoft.com/office/powerpoint/2010/main" val="26621137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solidFill>
              <a:schemeClr val="tx1"/>
            </a:solidFill>
          </a:ln>
        </p:spPr>
        <p:txBody>
          <a:bodyPr anchor="ctr">
            <a:noAutofit/>
          </a:bodyPr>
          <a:lstStyle>
            <a:lvl1pPr marL="0" indent="0" algn="ctr">
              <a:buNone/>
              <a:defRPr>
                <a:solidFill>
                  <a:schemeClr val="bg1"/>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rgbClr val="F23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p>
            <a:fld id="{47FEACEE-25B4-4A2D-B147-27296E36371D}" type="slidenum">
              <a:rPr lang="en-US" altLang="zh-CN" noProof="0" smtClean="0"/>
              <a:pPr/>
              <a:t>‹#›</a:t>
            </a:fld>
            <a:endParaRPr lang="en-US" altLang="zh-CN" noProof="0" dirty="0"/>
          </a:p>
        </p:txBody>
      </p:sp>
      <p:pic>
        <p:nvPicPr>
          <p:cNvPr id="4" name="Picture 2" descr="Databricks white logo transparent PNG - StickPNG">
            <a:extLst>
              <a:ext uri="{FF2B5EF4-FFF2-40B4-BE49-F238E27FC236}">
                <a16:creationId xmlns:a16="http://schemas.microsoft.com/office/drawing/2014/main" id="{9F4BAB78-5295-1EF8-4AEE-ECD3A843E17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17427" y="529148"/>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90;p11">
            <a:extLst>
              <a:ext uri="{FF2B5EF4-FFF2-40B4-BE49-F238E27FC236}">
                <a16:creationId xmlns:a16="http://schemas.microsoft.com/office/drawing/2014/main" id="{1688BCA5-A078-5435-1AB3-1967CBC0A23E}"/>
              </a:ext>
            </a:extLst>
          </p:cNvPr>
          <p:cNvPicPr preferRelativeResize="0"/>
          <p:nvPr userDrawn="1"/>
        </p:nvPicPr>
        <p:blipFill rotWithShape="1">
          <a:blip r:embed="rId3">
            <a:alphaModFix/>
          </a:blip>
          <a:srcRect t="6468" b="6475"/>
          <a:stretch/>
        </p:blipFill>
        <p:spPr>
          <a:xfrm>
            <a:off x="9096159" y="6114752"/>
            <a:ext cx="2098010" cy="571459"/>
          </a:xfrm>
          <a:prstGeom prst="rect">
            <a:avLst/>
          </a:prstGeom>
          <a:noFill/>
          <a:ln>
            <a:noFill/>
          </a:ln>
        </p:spPr>
      </p:pic>
    </p:spTree>
    <p:extLst>
      <p:ext uri="{BB962C8B-B14F-4D97-AF65-F5344CB8AC3E}">
        <p14:creationId xmlns:p14="http://schemas.microsoft.com/office/powerpoint/2010/main" val="32132766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8"/>
            <a:ext cx="1455521" cy="830736"/>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F23D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 name="Picture 2" descr="Databricks white logo transparent PNG - StickPNG">
            <a:extLst>
              <a:ext uri="{FF2B5EF4-FFF2-40B4-BE49-F238E27FC236}">
                <a16:creationId xmlns:a16="http://schemas.microsoft.com/office/drawing/2014/main" id="{A4FE7280-8EBC-270B-BEFA-31226102F44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805431" y="265192"/>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B6B72ADB-BD36-CEDE-3F5D-D6AF2B6F95AB}"/>
              </a:ext>
            </a:extLst>
          </p:cNvPr>
          <p:cNvPicPr preferRelativeResize="0"/>
          <p:nvPr userDrawn="1"/>
        </p:nvPicPr>
        <p:blipFill rotWithShape="1">
          <a:blip r:embed="rId3">
            <a:alphaModFix/>
          </a:blip>
          <a:srcRect t="6468" b="6475"/>
          <a:stretch/>
        </p:blipFill>
        <p:spPr>
          <a:xfrm>
            <a:off x="9053688" y="5995163"/>
            <a:ext cx="2098010" cy="571459"/>
          </a:xfrm>
          <a:prstGeom prst="rect">
            <a:avLst/>
          </a:prstGeom>
          <a:noFill/>
          <a:ln>
            <a:noFill/>
          </a:ln>
        </p:spPr>
      </p:pic>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Wide Title Slide with Imag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219783" y="496647"/>
            <a:ext cx="5257793" cy="1142684"/>
          </a:xfrm>
        </p:spPr>
        <p:txBody>
          <a:bodyPr>
            <a:noAutofit/>
          </a:bodyPr>
          <a:lstStyle/>
          <a:p>
            <a:r>
              <a:rPr lang="en-US" noProof="0" dirty="0"/>
              <a:t>Click to edit Master title style</a:t>
            </a:r>
          </a:p>
        </p:txBody>
      </p:sp>
      <p:cxnSp>
        <p:nvCxnSpPr>
          <p:cNvPr id="24" name="Straight Connector 2">
            <a:extLst>
              <a:ext uri="{FF2B5EF4-FFF2-40B4-BE49-F238E27FC236}">
                <a16:creationId xmlns:a16="http://schemas.microsoft.com/office/drawing/2014/main" id="{F1FCCFDB-D985-4322-AC87-F69214893708}"/>
              </a:ext>
            </a:extLst>
          </p:cNvPr>
          <p:cNvCxnSpPr>
            <a:cxnSpLocks/>
          </p:cNvCxnSpPr>
          <p:nvPr userDrawn="1"/>
        </p:nvCxnSpPr>
        <p:spPr>
          <a:xfrm>
            <a:off x="1502720" y="2082076"/>
            <a:ext cx="0" cy="2693847"/>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9" y="2082076"/>
            <a:ext cx="4494631" cy="2693847"/>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pic>
        <p:nvPicPr>
          <p:cNvPr id="2050" name="Picture 2" descr="Databricks white logo transparent PNG - StickPNG">
            <a:extLst>
              <a:ext uri="{FF2B5EF4-FFF2-40B4-BE49-F238E27FC236}">
                <a16:creationId xmlns:a16="http://schemas.microsoft.com/office/drawing/2014/main" id="{468D397A-8D55-C25A-9A87-B3EF8E870ED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84764" y="5807977"/>
            <a:ext cx="3020733" cy="471055"/>
          </a:xfrm>
          <a:prstGeom prst="rect">
            <a:avLst/>
          </a:prstGeom>
          <a:noFill/>
          <a:extLst>
            <a:ext uri="{909E8E84-426E-40DD-AFC4-6F175D3DCCD1}">
              <a14:hiddenFill xmlns:a14="http://schemas.microsoft.com/office/drawing/2010/main">
                <a:solidFill>
                  <a:srgbClr val="FFFFFF"/>
                </a:solidFill>
              </a14:hiddenFill>
            </a:ext>
          </a:extLst>
        </p:spPr>
      </p:pic>
      <p:pic>
        <p:nvPicPr>
          <p:cNvPr id="2" name="Google Shape;290;p11">
            <a:extLst>
              <a:ext uri="{FF2B5EF4-FFF2-40B4-BE49-F238E27FC236}">
                <a16:creationId xmlns:a16="http://schemas.microsoft.com/office/drawing/2014/main" id="{E5B21A64-70A7-5608-9F78-FE178BA1A64B}"/>
              </a:ext>
            </a:extLst>
          </p:cNvPr>
          <p:cNvPicPr preferRelativeResize="0"/>
          <p:nvPr userDrawn="1"/>
        </p:nvPicPr>
        <p:blipFill rotWithShape="1">
          <a:blip r:embed="rId3">
            <a:alphaModFix/>
          </a:blip>
          <a:srcRect t="6468" b="6475"/>
          <a:stretch/>
        </p:blipFill>
        <p:spPr>
          <a:xfrm>
            <a:off x="5046995" y="5807977"/>
            <a:ext cx="2098010" cy="571459"/>
          </a:xfrm>
          <a:prstGeom prst="rect">
            <a:avLst/>
          </a:prstGeom>
          <a:noFill/>
          <a:ln>
            <a:noFill/>
          </a:ln>
        </p:spPr>
      </p:pic>
    </p:spTree>
    <p:extLst>
      <p:ext uri="{BB962C8B-B14F-4D97-AF65-F5344CB8AC3E}">
        <p14:creationId xmlns:p14="http://schemas.microsoft.com/office/powerpoint/2010/main" val="1095411141"/>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p>
            <a:r>
              <a:rPr lang="en-US" noProof="0" dirty="0"/>
              <a:t>Click to edit Master title style</a:t>
            </a:r>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23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8345" y="6189103"/>
            <a:ext cx="4114800" cy="365125"/>
          </a:xfrm>
        </p:spPr>
        <p:txBody>
          <a:bodyPr/>
          <a:lstStyle/>
          <a:p>
            <a:r>
              <a:rPr lang="en-US" noProof="0"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pic>
        <p:nvPicPr>
          <p:cNvPr id="4" name="Picture 2" descr="Databricks white logo transparent PNG - StickPNG">
            <a:extLst>
              <a:ext uri="{FF2B5EF4-FFF2-40B4-BE49-F238E27FC236}">
                <a16:creationId xmlns:a16="http://schemas.microsoft.com/office/drawing/2014/main" id="{A5C34A85-D7D8-DD15-014F-2B6D332A369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5" name="Google Shape;290;p11">
            <a:extLst>
              <a:ext uri="{FF2B5EF4-FFF2-40B4-BE49-F238E27FC236}">
                <a16:creationId xmlns:a16="http://schemas.microsoft.com/office/drawing/2014/main" id="{A383025C-B532-9602-9620-4E5C1DF131E5}"/>
              </a:ext>
            </a:extLst>
          </p:cNvPr>
          <p:cNvPicPr preferRelativeResize="0"/>
          <p:nvPr userDrawn="1"/>
        </p:nvPicPr>
        <p:blipFill rotWithShape="1">
          <a:blip r:embed="rId3">
            <a:alphaModFix/>
          </a:blip>
          <a:srcRect t="6468" b="6475"/>
          <a:stretch/>
        </p:blipFill>
        <p:spPr>
          <a:xfrm>
            <a:off x="342059" y="5579214"/>
            <a:ext cx="2098010" cy="571459"/>
          </a:xfrm>
          <a:prstGeom prst="rect">
            <a:avLst/>
          </a:prstGeom>
          <a:noFill/>
          <a:ln>
            <a:noFill/>
          </a:ln>
        </p:spPr>
      </p:pic>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p>
            <a:r>
              <a:rPr lang="en-US" dirty="0"/>
              <a:t>Click to edit Master title style</a:t>
            </a:r>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r>
              <a:rPr lang="en-US" noProof="0"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pic>
        <p:nvPicPr>
          <p:cNvPr id="2" name="Picture 2" descr="Databricks white logo transparent PNG - StickPNG">
            <a:extLst>
              <a:ext uri="{FF2B5EF4-FFF2-40B4-BE49-F238E27FC236}">
                <a16:creationId xmlns:a16="http://schemas.microsoft.com/office/drawing/2014/main" id="{4CC2CC70-A5EA-8B7A-7F52-74A9D6F5D0D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5419" y="274955"/>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F2E8778E-BE05-0C0E-D8CE-70FA962A46FF}"/>
              </a:ext>
            </a:extLst>
          </p:cNvPr>
          <p:cNvPicPr preferRelativeResize="0"/>
          <p:nvPr userDrawn="1"/>
        </p:nvPicPr>
        <p:blipFill rotWithShape="1">
          <a:blip r:embed="rId3">
            <a:alphaModFix/>
          </a:blip>
          <a:srcRect t="6468" b="6475"/>
          <a:stretch/>
        </p:blipFill>
        <p:spPr>
          <a:xfrm>
            <a:off x="340524" y="5646461"/>
            <a:ext cx="2098010" cy="571459"/>
          </a:xfrm>
          <a:prstGeom prst="rect">
            <a:avLst/>
          </a:prstGeom>
          <a:noFill/>
          <a:ln>
            <a:noFill/>
          </a:ln>
        </p:spPr>
      </p:pic>
    </p:spTree>
    <p:extLst>
      <p:ext uri="{BB962C8B-B14F-4D97-AF65-F5344CB8AC3E}">
        <p14:creationId xmlns:p14="http://schemas.microsoft.com/office/powerpoint/2010/main" val="4161259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tx2"/>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lvl1pPr>
          </a:lstStyle>
          <a:p>
            <a:r>
              <a:rPr lang="en-US"/>
              <a:t>Click icon to add picture</a:t>
            </a:r>
            <a:endParaRPr lang="en-US" dirty="0"/>
          </a:p>
        </p:txBody>
      </p:sp>
      <p:pic>
        <p:nvPicPr>
          <p:cNvPr id="2" name="Picture 2" descr="Databricks white logo transparent PNG - StickPNG">
            <a:extLst>
              <a:ext uri="{FF2B5EF4-FFF2-40B4-BE49-F238E27FC236}">
                <a16:creationId xmlns:a16="http://schemas.microsoft.com/office/drawing/2014/main" id="{950EF992-E490-BC95-C269-98756F2BE34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805431" y="5810597"/>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3" name="Google Shape;290;p11">
            <a:extLst>
              <a:ext uri="{FF2B5EF4-FFF2-40B4-BE49-F238E27FC236}">
                <a16:creationId xmlns:a16="http://schemas.microsoft.com/office/drawing/2014/main" id="{65022BC3-EDC8-89CF-E263-D3FFABF28C4E}"/>
              </a:ext>
            </a:extLst>
          </p:cNvPr>
          <p:cNvPicPr preferRelativeResize="0"/>
          <p:nvPr userDrawn="1"/>
        </p:nvPicPr>
        <p:blipFill rotWithShape="1">
          <a:blip r:embed="rId3">
            <a:alphaModFix/>
          </a:blip>
          <a:srcRect t="6468" b="6475"/>
          <a:stretch/>
        </p:blipFill>
        <p:spPr>
          <a:xfrm>
            <a:off x="9053688" y="269918"/>
            <a:ext cx="2098010" cy="571459"/>
          </a:xfrm>
          <a:prstGeom prst="rect">
            <a:avLst/>
          </a:prstGeom>
          <a:noFill/>
          <a:ln>
            <a:noFill/>
          </a:ln>
        </p:spPr>
      </p:pic>
    </p:spTree>
    <p:extLst>
      <p:ext uri="{BB962C8B-B14F-4D97-AF65-F5344CB8AC3E}">
        <p14:creationId xmlns:p14="http://schemas.microsoft.com/office/powerpoint/2010/main" val="34077113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bg1"/>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pic>
        <p:nvPicPr>
          <p:cNvPr id="1026" name="Picture 2" descr="Databricks white logo transparent PNG - StickPNG">
            <a:extLst>
              <a:ext uri="{FF2B5EF4-FFF2-40B4-BE49-F238E27FC236}">
                <a16:creationId xmlns:a16="http://schemas.microsoft.com/office/drawing/2014/main" id="{92BF8A33-C396-9221-E24E-C00EEA11E4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290;p11">
            <a:extLst>
              <a:ext uri="{FF2B5EF4-FFF2-40B4-BE49-F238E27FC236}">
                <a16:creationId xmlns:a16="http://schemas.microsoft.com/office/drawing/2014/main" id="{A6373BA1-0E63-10F3-E83A-5B630788DCA8}"/>
              </a:ext>
            </a:extLst>
          </p:cNvPr>
          <p:cNvPicPr preferRelativeResize="0"/>
          <p:nvPr userDrawn="1"/>
        </p:nvPicPr>
        <p:blipFill rotWithShape="1">
          <a:blip r:embed="rId3">
            <a:alphaModFix/>
          </a:blip>
          <a:srcRect t="6468" b="6475"/>
          <a:stretch/>
        </p:blipFill>
        <p:spPr>
          <a:xfrm>
            <a:off x="9005419" y="6114752"/>
            <a:ext cx="2098010" cy="571459"/>
          </a:xfrm>
          <a:prstGeom prst="rect">
            <a:avLst/>
          </a:prstGeom>
          <a:noFill/>
          <a:ln>
            <a:noFill/>
          </a:ln>
        </p:spPr>
      </p:pic>
    </p:spTree>
    <p:extLst>
      <p:ext uri="{BB962C8B-B14F-4D97-AF65-F5344CB8AC3E}">
        <p14:creationId xmlns:p14="http://schemas.microsoft.com/office/powerpoint/2010/main" val="2676827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sz="3200"/>
            </a:lvl1pPr>
          </a:lstStyle>
          <a:p>
            <a:r>
              <a:rPr lang="en-US" dirty="0"/>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sz="1600">
                <a:solidFill>
                  <a:schemeClr val="bg1"/>
                </a:solidFill>
              </a:defRPr>
            </a:lvl1pPr>
          </a:lstStyle>
          <a:p>
            <a:r>
              <a:rPr lang="en-US" altLang="zh-CN" dirty="0"/>
              <a:t>Click to edit master text style</a:t>
            </a:r>
            <a:endParaRPr lang="zh-CN" altLang="en-US" dirty="0"/>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pic>
        <p:nvPicPr>
          <p:cNvPr id="1026" name="Picture 2" descr="Databricks white logo transparent PNG - StickPNG">
            <a:extLst>
              <a:ext uri="{FF2B5EF4-FFF2-40B4-BE49-F238E27FC236}">
                <a16:creationId xmlns:a16="http://schemas.microsoft.com/office/drawing/2014/main" id="{92BF8A33-C396-9221-E24E-C00EEA11E4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290;p11">
            <a:extLst>
              <a:ext uri="{FF2B5EF4-FFF2-40B4-BE49-F238E27FC236}">
                <a16:creationId xmlns:a16="http://schemas.microsoft.com/office/drawing/2014/main" id="{A6373BA1-0E63-10F3-E83A-5B630788DCA8}"/>
              </a:ext>
            </a:extLst>
          </p:cNvPr>
          <p:cNvPicPr preferRelativeResize="0"/>
          <p:nvPr userDrawn="1"/>
        </p:nvPicPr>
        <p:blipFill rotWithShape="1">
          <a:blip r:embed="rId3">
            <a:alphaModFix/>
          </a:blip>
          <a:srcRect t="6468" b="6475"/>
          <a:stretch/>
        </p:blipFill>
        <p:spPr>
          <a:xfrm>
            <a:off x="9005419" y="6114752"/>
            <a:ext cx="2098010" cy="571459"/>
          </a:xfrm>
          <a:prstGeom prst="rect">
            <a:avLst/>
          </a:prstGeom>
          <a:noFill/>
          <a:ln>
            <a:noFill/>
          </a:ln>
        </p:spPr>
      </p:pic>
    </p:spTree>
    <p:extLst>
      <p:ext uri="{BB962C8B-B14F-4D97-AF65-F5344CB8AC3E}">
        <p14:creationId xmlns:p14="http://schemas.microsoft.com/office/powerpoint/2010/main" val="4163744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bg1"/>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pic>
        <p:nvPicPr>
          <p:cNvPr id="3" name="Picture 2" descr="Databricks white logo transparent PNG - StickPNG">
            <a:extLst>
              <a:ext uri="{FF2B5EF4-FFF2-40B4-BE49-F238E27FC236}">
                <a16:creationId xmlns:a16="http://schemas.microsoft.com/office/drawing/2014/main" id="{A5C5869A-EAF0-0FCA-411C-F9365AFFD04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290;p11">
            <a:extLst>
              <a:ext uri="{FF2B5EF4-FFF2-40B4-BE49-F238E27FC236}">
                <a16:creationId xmlns:a16="http://schemas.microsoft.com/office/drawing/2014/main" id="{45720D5D-6EB3-633A-16B7-FD82EB6DCECF}"/>
              </a:ext>
            </a:extLst>
          </p:cNvPr>
          <p:cNvPicPr preferRelativeResize="0"/>
          <p:nvPr userDrawn="1"/>
        </p:nvPicPr>
        <p:blipFill rotWithShape="1">
          <a:blip r:embed="rId3">
            <a:alphaModFix/>
          </a:blip>
          <a:srcRect t="6468" b="6475"/>
          <a:stretch/>
        </p:blipFill>
        <p:spPr>
          <a:xfrm>
            <a:off x="8079275" y="6114752"/>
            <a:ext cx="2098010" cy="571459"/>
          </a:xfrm>
          <a:prstGeom prst="rect">
            <a:avLst/>
          </a:prstGeom>
          <a:noFill/>
          <a:ln>
            <a:noFill/>
          </a:ln>
        </p:spPr>
      </p:pic>
    </p:spTree>
    <p:extLst>
      <p:ext uri="{BB962C8B-B14F-4D97-AF65-F5344CB8AC3E}">
        <p14:creationId xmlns:p14="http://schemas.microsoft.com/office/powerpoint/2010/main" val="2121256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sz="3200"/>
            </a:lvl1pPr>
          </a:lstStyle>
          <a:p>
            <a:r>
              <a:rPr lang="en-US" dirty="0"/>
              <a:t>Click to edit Master title style</a:t>
            </a:r>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sz="1600">
                <a:solidFill>
                  <a:schemeClr val="bg1"/>
                </a:solidFill>
              </a:defRPr>
            </a:lvl1pPr>
          </a:lstStyle>
          <a:p>
            <a:r>
              <a:rPr lang="en-US" altLang="zh-CN" dirty="0"/>
              <a:t>Click to edit master text style</a:t>
            </a:r>
            <a:endParaRPr lang="zh-CN" altLang="en-US" dirty="0"/>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23D2D"/>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pic>
        <p:nvPicPr>
          <p:cNvPr id="3" name="Picture 2" descr="Databricks white logo transparent PNG - StickPNG">
            <a:extLst>
              <a:ext uri="{FF2B5EF4-FFF2-40B4-BE49-F238E27FC236}">
                <a16:creationId xmlns:a16="http://schemas.microsoft.com/office/drawing/2014/main" id="{A5C5869A-EAF0-0FCA-411C-F9365AFFD04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22866" y="6217920"/>
            <a:ext cx="2346267" cy="365878"/>
          </a:xfrm>
          <a:prstGeom prst="rect">
            <a:avLst/>
          </a:prstGeom>
          <a:noFill/>
          <a:extLst>
            <a:ext uri="{909E8E84-426E-40DD-AFC4-6F175D3DCCD1}">
              <a14:hiddenFill xmlns:a14="http://schemas.microsoft.com/office/drawing/2010/main">
                <a:solidFill>
                  <a:srgbClr val="FFFFFF"/>
                </a:solidFill>
              </a14:hiddenFill>
            </a:ext>
          </a:extLst>
        </p:spPr>
      </p:pic>
      <p:pic>
        <p:nvPicPr>
          <p:cNvPr id="4" name="Google Shape;290;p11">
            <a:extLst>
              <a:ext uri="{FF2B5EF4-FFF2-40B4-BE49-F238E27FC236}">
                <a16:creationId xmlns:a16="http://schemas.microsoft.com/office/drawing/2014/main" id="{45720D5D-6EB3-633A-16B7-FD82EB6DCECF}"/>
              </a:ext>
            </a:extLst>
          </p:cNvPr>
          <p:cNvPicPr preferRelativeResize="0"/>
          <p:nvPr userDrawn="1"/>
        </p:nvPicPr>
        <p:blipFill rotWithShape="1">
          <a:blip r:embed="rId3">
            <a:alphaModFix/>
          </a:blip>
          <a:srcRect t="6468" b="6475"/>
          <a:stretch/>
        </p:blipFill>
        <p:spPr>
          <a:xfrm>
            <a:off x="8079275" y="6114752"/>
            <a:ext cx="2098010" cy="571459"/>
          </a:xfrm>
          <a:prstGeom prst="rect">
            <a:avLst/>
          </a:prstGeom>
          <a:noFill/>
          <a:ln>
            <a:noFill/>
          </a:ln>
        </p:spPr>
      </p:pic>
    </p:spTree>
    <p:extLst>
      <p:ext uri="{BB962C8B-B14F-4D97-AF65-F5344CB8AC3E}">
        <p14:creationId xmlns:p14="http://schemas.microsoft.com/office/powerpoint/2010/main" val="4169890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B3039"/>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DM Sans" pitchFamily="2" charset="0"/>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dirty="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bg1"/>
                </a:solidFill>
                <a:latin typeface="DM Sans" pitchFamily="2" charset="0"/>
              </a:defRPr>
            </a:lvl1pPr>
          </a:lstStyle>
          <a:p>
            <a:r>
              <a:rPr lang="en-US"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69" r:id="rId2"/>
    <p:sldLayoutId id="2147483652" r:id="rId3"/>
    <p:sldLayoutId id="2147483651" r:id="rId4"/>
    <p:sldLayoutId id="2147483653" r:id="rId5"/>
    <p:sldLayoutId id="2147483654" r:id="rId6"/>
    <p:sldLayoutId id="2147483671" r:id="rId7"/>
    <p:sldLayoutId id="2147483655" r:id="rId8"/>
    <p:sldLayoutId id="2147483670" r:id="rId9"/>
    <p:sldLayoutId id="2147483656" r:id="rId10"/>
    <p:sldLayoutId id="2147483657" r:id="rId11"/>
    <p:sldLayoutId id="2147483658" r:id="rId12"/>
    <p:sldLayoutId id="2147483659" r:id="rId13"/>
    <p:sldLayoutId id="2147483668" r:id="rId14"/>
    <p:sldLayoutId id="2147483661" r:id="rId15"/>
    <p:sldLayoutId id="2147483662" r:id="rId16"/>
    <p:sldLayoutId id="2147483663" r:id="rId17"/>
    <p:sldLayoutId id="2147483664" r:id="rId18"/>
    <p:sldLayoutId id="2147483665" r:id="rId19"/>
  </p:sldLayoutIdLst>
  <p:hf sldNum="0" hdr="0" dt="0"/>
  <p:txStyles>
    <p:titleStyle>
      <a:lvl1pPr algn="l" defTabSz="914400" rtl="0" eaLnBrk="1" latinLnBrk="0" hangingPunct="1">
        <a:lnSpc>
          <a:spcPct val="90000"/>
        </a:lnSpc>
        <a:spcBef>
          <a:spcPct val="0"/>
        </a:spcBef>
        <a:buNone/>
        <a:defRPr sz="4400" b="1" kern="1200">
          <a:solidFill>
            <a:schemeClr val="bg1"/>
          </a:solidFill>
          <a:latin typeface="DM Sans"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DM Sans"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DM Sans"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DM Sans"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DM Sans"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DM Sans"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s-ES" dirty="0"/>
              <a:t>D</a:t>
            </a:r>
            <a:r>
              <a:rPr lang="en-US" dirty="0" err="1"/>
              <a:t>atabricks</a:t>
            </a:r>
            <a:r>
              <a:rPr lang="en-US" dirty="0"/>
              <a:t> Workshop</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597975" y="4126421"/>
            <a:ext cx="2660516" cy="847903"/>
          </a:xfrm>
        </p:spPr>
        <p:txBody>
          <a:bodyPr/>
          <a:lstStyle/>
          <a:p>
            <a:r>
              <a:rPr lang="es-ES" b="0" i="0" dirty="0">
                <a:effectLst/>
              </a:rPr>
              <a:t>Un viaje a través del procesamiento de datos y Big Data</a:t>
            </a:r>
            <a:endParaRPr lang="en-US" dirty="0"/>
          </a:p>
        </p:txBody>
      </p:sp>
      <p:pic>
        <p:nvPicPr>
          <p:cNvPr id="30" name="Picture placeholder 29" descr="3D code background">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a:blip r:embed="rId3"/>
          <a:srcRect l="23123" r="23123"/>
          <a:stretch/>
        </p:blipFill>
        <p:spPr>
          <a:xfrm>
            <a:off x="6742557" y="821836"/>
            <a:ext cx="4405503" cy="5066346"/>
          </a:xfrm>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494DB-BB17-0E31-37B6-26B1882A3BF7}"/>
              </a:ext>
            </a:extLst>
          </p:cNvPr>
          <p:cNvSpPr>
            <a:spLocks noGrp="1"/>
          </p:cNvSpPr>
          <p:nvPr>
            <p:ph type="title"/>
          </p:nvPr>
        </p:nvSpPr>
        <p:spPr/>
        <p:txBody>
          <a:bodyPr/>
          <a:lstStyle/>
          <a:p>
            <a:r>
              <a:rPr lang="es-ES" dirty="0"/>
              <a:t>Impacto de </a:t>
            </a:r>
            <a:r>
              <a:rPr lang="es-ES" dirty="0" err="1"/>
              <a:t>Databricks</a:t>
            </a:r>
            <a:r>
              <a:rPr lang="es-ES" dirty="0"/>
              <a:t> en la Industria</a:t>
            </a:r>
            <a:endParaRPr lang="en-US" dirty="0"/>
          </a:p>
        </p:txBody>
      </p:sp>
      <p:sp>
        <p:nvSpPr>
          <p:cNvPr id="3" name="Table Placeholder 2">
            <a:extLst>
              <a:ext uri="{FF2B5EF4-FFF2-40B4-BE49-F238E27FC236}">
                <a16:creationId xmlns:a16="http://schemas.microsoft.com/office/drawing/2014/main" id="{713F2707-E0B2-F374-0626-1F842FEEEB8A}"/>
              </a:ext>
            </a:extLst>
          </p:cNvPr>
          <p:cNvSpPr>
            <a:spLocks noGrp="1"/>
          </p:cNvSpPr>
          <p:nvPr>
            <p:ph type="tbl" sz="quarter" idx="27"/>
          </p:nvPr>
        </p:nvSpPr>
        <p:spPr/>
        <p:txBody>
          <a:bodyPr/>
          <a:lstStyle/>
          <a:p>
            <a:r>
              <a:rPr lang="es-ES" dirty="0"/>
              <a:t>Hoy, </a:t>
            </a:r>
            <a:r>
              <a:rPr lang="es-ES" dirty="0" err="1"/>
              <a:t>Databricks</a:t>
            </a:r>
            <a:r>
              <a:rPr lang="es-ES" dirty="0"/>
              <a:t> sirve a miles de clientes en todo el mundo, desde startups hasta algunas de las empresas más grandes y respetadas. </a:t>
            </a:r>
          </a:p>
          <a:p>
            <a:r>
              <a:rPr lang="es-ES" dirty="0"/>
              <a:t>Su plataforma ha sido fundamental en la transformación digital de sectores como finanzas, salud, energía y entretenimiento, permitiéndoles innovar y mantenerse competitivos en el mercado global.</a:t>
            </a:r>
          </a:p>
          <a:p>
            <a:endParaRPr lang="en-US" dirty="0"/>
          </a:p>
        </p:txBody>
      </p:sp>
      <p:sp>
        <p:nvSpPr>
          <p:cNvPr id="4" name="Footer Placeholder 3">
            <a:extLst>
              <a:ext uri="{FF2B5EF4-FFF2-40B4-BE49-F238E27FC236}">
                <a16:creationId xmlns:a16="http://schemas.microsoft.com/office/drawing/2014/main" id="{09A46964-7BC6-7B09-4819-632ED8520375}"/>
              </a:ext>
            </a:extLst>
          </p:cNvPr>
          <p:cNvSpPr>
            <a:spLocks noGrp="1"/>
          </p:cNvSpPr>
          <p:nvPr>
            <p:ph type="ftr" sz="quarter" idx="28"/>
          </p:nvPr>
        </p:nvSpPr>
        <p:spPr/>
        <p:txBody>
          <a:bodyPr/>
          <a:lstStyle/>
          <a:p>
            <a:r>
              <a:rPr lang="en-US" noProof="0"/>
              <a:t>Presentation Title</a:t>
            </a:r>
            <a:endParaRPr lang="en-US" noProof="0" dirty="0"/>
          </a:p>
        </p:txBody>
      </p:sp>
    </p:spTree>
    <p:extLst>
      <p:ext uri="{BB962C8B-B14F-4D97-AF65-F5344CB8AC3E}">
        <p14:creationId xmlns:p14="http://schemas.microsoft.com/office/powerpoint/2010/main" val="2107015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09FAF-107E-B461-3156-81489B98A535}"/>
              </a:ext>
            </a:extLst>
          </p:cNvPr>
          <p:cNvSpPr>
            <a:spLocks noGrp="1"/>
          </p:cNvSpPr>
          <p:nvPr>
            <p:ph type="title"/>
          </p:nvPr>
        </p:nvSpPr>
        <p:spPr/>
        <p:txBody>
          <a:bodyPr/>
          <a:lstStyle/>
          <a:p>
            <a:r>
              <a:rPr lang="es-ES" dirty="0"/>
              <a:t>El Futuro de </a:t>
            </a:r>
            <a:r>
              <a:rPr lang="es-ES" dirty="0" err="1"/>
              <a:t>Databricks</a:t>
            </a:r>
            <a:endParaRPr lang="en-US" dirty="0"/>
          </a:p>
        </p:txBody>
      </p:sp>
      <p:sp>
        <p:nvSpPr>
          <p:cNvPr id="3" name="Table Placeholder 2">
            <a:extLst>
              <a:ext uri="{FF2B5EF4-FFF2-40B4-BE49-F238E27FC236}">
                <a16:creationId xmlns:a16="http://schemas.microsoft.com/office/drawing/2014/main" id="{DFC94A3B-B0C9-BB90-E6E9-53C74287D62C}"/>
              </a:ext>
            </a:extLst>
          </p:cNvPr>
          <p:cNvSpPr>
            <a:spLocks noGrp="1"/>
          </p:cNvSpPr>
          <p:nvPr>
            <p:ph type="tbl" sz="quarter" idx="27"/>
          </p:nvPr>
        </p:nvSpPr>
        <p:spPr/>
        <p:txBody>
          <a:bodyPr/>
          <a:lstStyle/>
          <a:p>
            <a:r>
              <a:rPr lang="es-ES" dirty="0"/>
              <a:t>Mirando hacia el futuro, </a:t>
            </a:r>
            <a:r>
              <a:rPr lang="es-ES" dirty="0" err="1"/>
              <a:t>Databricks</a:t>
            </a:r>
            <a:r>
              <a:rPr lang="es-ES" dirty="0"/>
              <a:t> continúa liderando la innovación en el procesamiento y análisis de Big Data. </a:t>
            </a:r>
          </a:p>
          <a:p>
            <a:r>
              <a:rPr lang="es-ES" dirty="0"/>
              <a:t>Con su compromiso con la investigación y el desarrollo de nuevas tecnologías, </a:t>
            </a:r>
            <a:r>
              <a:rPr lang="es-ES" dirty="0" err="1"/>
              <a:t>Databricks</a:t>
            </a:r>
            <a:r>
              <a:rPr lang="es-ES" dirty="0"/>
              <a:t> no solo está definiendo el presente del análisis de datos sino también pavimentando el camino hacia el futuro, donde el Big Data y la inteligencia artificial transformarán industrias enteras de maneras que apenas estamos comenzando a imaginar.</a:t>
            </a:r>
            <a:endParaRPr lang="en-US" dirty="0"/>
          </a:p>
        </p:txBody>
      </p:sp>
      <p:sp>
        <p:nvSpPr>
          <p:cNvPr id="4" name="Footer Placeholder 3">
            <a:extLst>
              <a:ext uri="{FF2B5EF4-FFF2-40B4-BE49-F238E27FC236}">
                <a16:creationId xmlns:a16="http://schemas.microsoft.com/office/drawing/2014/main" id="{B28D2937-379F-CDCF-9EA5-C4FB11F98630}"/>
              </a:ext>
            </a:extLst>
          </p:cNvPr>
          <p:cNvSpPr>
            <a:spLocks noGrp="1"/>
          </p:cNvSpPr>
          <p:nvPr>
            <p:ph type="ftr" sz="quarter" idx="28"/>
          </p:nvPr>
        </p:nvSpPr>
        <p:spPr/>
        <p:txBody>
          <a:bodyPr/>
          <a:lstStyle/>
          <a:p>
            <a:r>
              <a:rPr lang="en-US" noProof="0"/>
              <a:t>Presentation Title</a:t>
            </a:r>
            <a:endParaRPr lang="en-US" noProof="0" dirty="0"/>
          </a:p>
        </p:txBody>
      </p:sp>
    </p:spTree>
    <p:extLst>
      <p:ext uri="{BB962C8B-B14F-4D97-AF65-F5344CB8AC3E}">
        <p14:creationId xmlns:p14="http://schemas.microsoft.com/office/powerpoint/2010/main" val="24635880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F4F1BDC-2F69-F4A2-8FBA-3C34641DDF7A}"/>
              </a:ext>
            </a:extLst>
          </p:cNvPr>
          <p:cNvSpPr>
            <a:spLocks noGrp="1"/>
          </p:cNvSpPr>
          <p:nvPr>
            <p:ph type="body" sz="quarter" idx="27"/>
          </p:nvPr>
        </p:nvSpPr>
        <p:spPr/>
        <p:txBody>
          <a:bodyPr/>
          <a:lstStyle/>
          <a:p>
            <a:r>
              <a:rPr lang="es-ES" dirty="0"/>
              <a:t>2004</a:t>
            </a:r>
            <a:endParaRPr lang="en-US" dirty="0"/>
          </a:p>
        </p:txBody>
      </p:sp>
      <p:sp>
        <p:nvSpPr>
          <p:cNvPr id="7" name="Text Placeholder 6">
            <a:extLst>
              <a:ext uri="{FF2B5EF4-FFF2-40B4-BE49-F238E27FC236}">
                <a16:creationId xmlns:a16="http://schemas.microsoft.com/office/drawing/2014/main" id="{FACC4858-6D15-70CF-F7B5-91E729E5C517}"/>
              </a:ext>
            </a:extLst>
          </p:cNvPr>
          <p:cNvSpPr>
            <a:spLocks noGrp="1"/>
          </p:cNvSpPr>
          <p:nvPr>
            <p:ph type="body" sz="quarter" idx="28"/>
          </p:nvPr>
        </p:nvSpPr>
        <p:spPr/>
        <p:txBody>
          <a:bodyPr/>
          <a:lstStyle/>
          <a:p>
            <a:r>
              <a:rPr lang="es-ES" dirty="0" err="1"/>
              <a:t>Map</a:t>
            </a:r>
            <a:r>
              <a:rPr lang="es-ES" dirty="0"/>
              <a:t> Reduce</a:t>
            </a:r>
            <a:endParaRPr lang="en-US" dirty="0"/>
          </a:p>
        </p:txBody>
      </p:sp>
      <p:sp>
        <p:nvSpPr>
          <p:cNvPr id="8" name="Text Placeholder 7">
            <a:extLst>
              <a:ext uri="{FF2B5EF4-FFF2-40B4-BE49-F238E27FC236}">
                <a16:creationId xmlns:a16="http://schemas.microsoft.com/office/drawing/2014/main" id="{46EE321B-2E2C-5308-0292-B0705564CAD2}"/>
              </a:ext>
            </a:extLst>
          </p:cNvPr>
          <p:cNvSpPr>
            <a:spLocks noGrp="1"/>
          </p:cNvSpPr>
          <p:nvPr>
            <p:ph type="body" sz="quarter" idx="38"/>
          </p:nvPr>
        </p:nvSpPr>
        <p:spPr/>
        <p:txBody>
          <a:bodyPr/>
          <a:lstStyle/>
          <a:p>
            <a:r>
              <a:rPr lang="es-ES" dirty="0"/>
              <a:t>2006</a:t>
            </a:r>
            <a:endParaRPr lang="en-US" dirty="0"/>
          </a:p>
        </p:txBody>
      </p:sp>
      <p:sp>
        <p:nvSpPr>
          <p:cNvPr id="9" name="Text Placeholder 8">
            <a:extLst>
              <a:ext uri="{FF2B5EF4-FFF2-40B4-BE49-F238E27FC236}">
                <a16:creationId xmlns:a16="http://schemas.microsoft.com/office/drawing/2014/main" id="{6A840E65-96CD-0F98-59DC-B9A2BBFE0778}"/>
              </a:ext>
            </a:extLst>
          </p:cNvPr>
          <p:cNvSpPr>
            <a:spLocks noGrp="1"/>
          </p:cNvSpPr>
          <p:nvPr>
            <p:ph type="body" sz="quarter" idx="39"/>
          </p:nvPr>
        </p:nvSpPr>
        <p:spPr/>
        <p:txBody>
          <a:bodyPr/>
          <a:lstStyle/>
          <a:p>
            <a:r>
              <a:rPr lang="es-ES" dirty="0"/>
              <a:t>Apache Hadoop</a:t>
            </a:r>
            <a:endParaRPr lang="en-US" dirty="0"/>
          </a:p>
        </p:txBody>
      </p:sp>
      <p:sp>
        <p:nvSpPr>
          <p:cNvPr id="10" name="Text Placeholder 9">
            <a:extLst>
              <a:ext uri="{FF2B5EF4-FFF2-40B4-BE49-F238E27FC236}">
                <a16:creationId xmlns:a16="http://schemas.microsoft.com/office/drawing/2014/main" id="{3C04DACC-92B9-77CA-120A-AC6FB4CDCD93}"/>
              </a:ext>
            </a:extLst>
          </p:cNvPr>
          <p:cNvSpPr>
            <a:spLocks noGrp="1"/>
          </p:cNvSpPr>
          <p:nvPr>
            <p:ph type="body" sz="quarter" idx="40"/>
          </p:nvPr>
        </p:nvSpPr>
        <p:spPr/>
        <p:txBody>
          <a:bodyPr/>
          <a:lstStyle/>
          <a:p>
            <a:r>
              <a:rPr lang="es-ES" dirty="0"/>
              <a:t>2009</a:t>
            </a:r>
            <a:endParaRPr lang="en-US" dirty="0"/>
          </a:p>
        </p:txBody>
      </p:sp>
      <p:sp>
        <p:nvSpPr>
          <p:cNvPr id="11" name="Text Placeholder 10">
            <a:extLst>
              <a:ext uri="{FF2B5EF4-FFF2-40B4-BE49-F238E27FC236}">
                <a16:creationId xmlns:a16="http://schemas.microsoft.com/office/drawing/2014/main" id="{B39B97EF-C70C-CDEB-0A8D-5F7CB29C3A6E}"/>
              </a:ext>
            </a:extLst>
          </p:cNvPr>
          <p:cNvSpPr>
            <a:spLocks noGrp="1"/>
          </p:cNvSpPr>
          <p:nvPr>
            <p:ph type="body" sz="quarter" idx="41"/>
          </p:nvPr>
        </p:nvSpPr>
        <p:spPr/>
        <p:txBody>
          <a:bodyPr/>
          <a:lstStyle/>
          <a:p>
            <a:r>
              <a:rPr lang="es-ES" dirty="0"/>
              <a:t>Apache </a:t>
            </a:r>
            <a:r>
              <a:rPr lang="es-ES" dirty="0" err="1"/>
              <a:t>Spark</a:t>
            </a:r>
            <a:endParaRPr lang="en-US" dirty="0"/>
          </a:p>
        </p:txBody>
      </p:sp>
      <p:sp>
        <p:nvSpPr>
          <p:cNvPr id="12" name="Text Placeholder 11">
            <a:extLst>
              <a:ext uri="{FF2B5EF4-FFF2-40B4-BE49-F238E27FC236}">
                <a16:creationId xmlns:a16="http://schemas.microsoft.com/office/drawing/2014/main" id="{E7B8CC83-3CAC-9F4D-D24E-EBB3363407C1}"/>
              </a:ext>
            </a:extLst>
          </p:cNvPr>
          <p:cNvSpPr>
            <a:spLocks noGrp="1"/>
          </p:cNvSpPr>
          <p:nvPr>
            <p:ph type="body" sz="quarter" idx="42"/>
          </p:nvPr>
        </p:nvSpPr>
        <p:spPr/>
        <p:txBody>
          <a:bodyPr/>
          <a:lstStyle/>
          <a:p>
            <a:r>
              <a:rPr lang="es-ES" dirty="0"/>
              <a:t>2013</a:t>
            </a:r>
            <a:endParaRPr lang="en-US" dirty="0"/>
          </a:p>
        </p:txBody>
      </p:sp>
      <p:sp>
        <p:nvSpPr>
          <p:cNvPr id="13" name="Text Placeholder 12">
            <a:extLst>
              <a:ext uri="{FF2B5EF4-FFF2-40B4-BE49-F238E27FC236}">
                <a16:creationId xmlns:a16="http://schemas.microsoft.com/office/drawing/2014/main" id="{CEF16111-60B5-329B-9CC4-820ECACC2420}"/>
              </a:ext>
            </a:extLst>
          </p:cNvPr>
          <p:cNvSpPr>
            <a:spLocks noGrp="1"/>
          </p:cNvSpPr>
          <p:nvPr>
            <p:ph type="body" sz="quarter" idx="43"/>
          </p:nvPr>
        </p:nvSpPr>
        <p:spPr/>
        <p:txBody>
          <a:bodyPr/>
          <a:lstStyle/>
          <a:p>
            <a:r>
              <a:rPr lang="es-ES" dirty="0" err="1"/>
              <a:t>Databricks</a:t>
            </a:r>
            <a:endParaRPr lang="en-US" dirty="0"/>
          </a:p>
        </p:txBody>
      </p:sp>
      <p:sp>
        <p:nvSpPr>
          <p:cNvPr id="14" name="Text Placeholder 13">
            <a:extLst>
              <a:ext uri="{FF2B5EF4-FFF2-40B4-BE49-F238E27FC236}">
                <a16:creationId xmlns:a16="http://schemas.microsoft.com/office/drawing/2014/main" id="{9586DA00-2CEB-3F32-72E5-7E2086B7B31B}"/>
              </a:ext>
            </a:extLst>
          </p:cNvPr>
          <p:cNvSpPr>
            <a:spLocks noGrp="1"/>
          </p:cNvSpPr>
          <p:nvPr>
            <p:ph type="body" sz="quarter" idx="44"/>
          </p:nvPr>
        </p:nvSpPr>
        <p:spPr/>
        <p:txBody>
          <a:bodyPr/>
          <a:lstStyle/>
          <a:p>
            <a:r>
              <a:rPr lang="es-ES" dirty="0"/>
              <a:t>2024</a:t>
            </a:r>
            <a:endParaRPr lang="en-US" dirty="0"/>
          </a:p>
        </p:txBody>
      </p:sp>
      <p:sp>
        <p:nvSpPr>
          <p:cNvPr id="15" name="Text Placeholder 14">
            <a:extLst>
              <a:ext uri="{FF2B5EF4-FFF2-40B4-BE49-F238E27FC236}">
                <a16:creationId xmlns:a16="http://schemas.microsoft.com/office/drawing/2014/main" id="{27C73F2C-DE2F-B72D-A429-C7256068421D}"/>
              </a:ext>
            </a:extLst>
          </p:cNvPr>
          <p:cNvSpPr>
            <a:spLocks noGrp="1"/>
          </p:cNvSpPr>
          <p:nvPr>
            <p:ph type="body" sz="quarter" idx="45"/>
          </p:nvPr>
        </p:nvSpPr>
        <p:spPr/>
        <p:txBody>
          <a:bodyPr/>
          <a:lstStyle/>
          <a:p>
            <a:r>
              <a:rPr lang="es-ES" dirty="0" err="1"/>
              <a:t>Databricks</a:t>
            </a:r>
            <a:endParaRPr lang="es-ES" dirty="0"/>
          </a:p>
          <a:p>
            <a:r>
              <a:rPr lang="es-ES" dirty="0"/>
              <a:t>Valor en mercado: $43B</a:t>
            </a:r>
            <a:endParaRPr lang="en-US" dirty="0"/>
          </a:p>
        </p:txBody>
      </p:sp>
      <p:sp>
        <p:nvSpPr>
          <p:cNvPr id="5" name="Title 4">
            <a:extLst>
              <a:ext uri="{FF2B5EF4-FFF2-40B4-BE49-F238E27FC236}">
                <a16:creationId xmlns:a16="http://schemas.microsoft.com/office/drawing/2014/main" id="{B3DD68FD-6EF6-CDA8-3351-603078E33466}"/>
              </a:ext>
            </a:extLst>
          </p:cNvPr>
          <p:cNvSpPr>
            <a:spLocks noGrp="1"/>
          </p:cNvSpPr>
          <p:nvPr>
            <p:ph type="title"/>
          </p:nvPr>
        </p:nvSpPr>
        <p:spPr/>
        <p:txBody>
          <a:bodyPr/>
          <a:lstStyle/>
          <a:p>
            <a:r>
              <a:rPr lang="es-ES" dirty="0"/>
              <a:t>Evolución </a:t>
            </a:r>
            <a:endParaRPr lang="en-US" dirty="0"/>
          </a:p>
        </p:txBody>
      </p:sp>
      <p:sp>
        <p:nvSpPr>
          <p:cNvPr id="4" name="Footer Placeholder 3">
            <a:extLst>
              <a:ext uri="{FF2B5EF4-FFF2-40B4-BE49-F238E27FC236}">
                <a16:creationId xmlns:a16="http://schemas.microsoft.com/office/drawing/2014/main" id="{24363E50-FD92-3834-D144-9275B4107099}"/>
              </a:ext>
            </a:extLst>
          </p:cNvPr>
          <p:cNvSpPr>
            <a:spLocks noGrp="1"/>
          </p:cNvSpPr>
          <p:nvPr>
            <p:ph type="ftr" sz="quarter" idx="46"/>
          </p:nvPr>
        </p:nvSpPr>
        <p:spPr/>
        <p:txBody>
          <a:bodyPr/>
          <a:lstStyle/>
          <a:p>
            <a:r>
              <a:rPr lang="en-US" noProof="0"/>
              <a:t>Presentation Title</a:t>
            </a:r>
            <a:endParaRPr lang="en-US" noProof="0" dirty="0"/>
          </a:p>
        </p:txBody>
      </p:sp>
    </p:spTree>
    <p:extLst>
      <p:ext uri="{BB962C8B-B14F-4D97-AF65-F5344CB8AC3E}">
        <p14:creationId xmlns:p14="http://schemas.microsoft.com/office/powerpoint/2010/main" val="1867239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F1AE2-AE03-6FFD-9C41-2977972DC8AD}"/>
              </a:ext>
            </a:extLst>
          </p:cNvPr>
          <p:cNvSpPr>
            <a:spLocks noGrp="1"/>
          </p:cNvSpPr>
          <p:nvPr>
            <p:ph type="title"/>
          </p:nvPr>
        </p:nvSpPr>
        <p:spPr/>
        <p:txBody>
          <a:bodyPr/>
          <a:lstStyle/>
          <a:p>
            <a:r>
              <a:rPr lang="es-ES" dirty="0"/>
              <a:t>Introducción al Procesamiento de Datos y Big Data</a:t>
            </a:r>
            <a:endParaRPr lang="en-US" dirty="0"/>
          </a:p>
        </p:txBody>
      </p:sp>
      <p:sp>
        <p:nvSpPr>
          <p:cNvPr id="6" name="Table Placeholder 5">
            <a:extLst>
              <a:ext uri="{FF2B5EF4-FFF2-40B4-BE49-F238E27FC236}">
                <a16:creationId xmlns:a16="http://schemas.microsoft.com/office/drawing/2014/main" id="{5C1B09EF-EE73-A8CF-C7AB-62C09341DC00}"/>
              </a:ext>
            </a:extLst>
          </p:cNvPr>
          <p:cNvSpPr>
            <a:spLocks noGrp="1"/>
          </p:cNvSpPr>
          <p:nvPr>
            <p:ph type="tbl" sz="quarter" idx="27"/>
          </p:nvPr>
        </p:nvSpPr>
        <p:spPr/>
        <p:txBody>
          <a:bodyPr/>
          <a:lstStyle/>
          <a:p>
            <a:r>
              <a:rPr lang="es-ES" dirty="0"/>
              <a:t>En este viaje, exploraremos cómo la explosión de datos ha transformado la manera en que las organizaciones toman decisiones. </a:t>
            </a:r>
          </a:p>
          <a:p>
            <a:r>
              <a:rPr lang="es-ES" dirty="0"/>
              <a:t>Desde los primeros días del procesamiento manual de datos hasta la actualidad, donde manejamos volúmenes de información inimaginables hace unas décadas. </a:t>
            </a:r>
          </a:p>
          <a:p>
            <a:r>
              <a:rPr lang="es-ES" dirty="0"/>
              <a:t>Este cambio no solo ha requerido nuevas tecnologías, sino también un nuevo enfoque en cómo almacenamos, procesamos y extraemos valor de estos vastos océanos de datos.</a:t>
            </a:r>
          </a:p>
          <a:p>
            <a:endParaRPr lang="en-US" dirty="0"/>
          </a:p>
        </p:txBody>
      </p:sp>
    </p:spTree>
    <p:extLst>
      <p:ext uri="{BB962C8B-B14F-4D97-AF65-F5344CB8AC3E}">
        <p14:creationId xmlns:p14="http://schemas.microsoft.com/office/powerpoint/2010/main" val="1469192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F1AE2-AE03-6FFD-9C41-2977972DC8AD}"/>
              </a:ext>
            </a:extLst>
          </p:cNvPr>
          <p:cNvSpPr>
            <a:spLocks noGrp="1"/>
          </p:cNvSpPr>
          <p:nvPr>
            <p:ph type="title"/>
          </p:nvPr>
        </p:nvSpPr>
        <p:spPr/>
        <p:txBody>
          <a:bodyPr/>
          <a:lstStyle/>
          <a:p>
            <a:r>
              <a:rPr lang="es-ES" dirty="0"/>
              <a:t>Orígenes de MapReduce</a:t>
            </a:r>
            <a:endParaRPr lang="en-US" dirty="0"/>
          </a:p>
        </p:txBody>
      </p:sp>
      <p:sp>
        <p:nvSpPr>
          <p:cNvPr id="6" name="Table Placeholder 5">
            <a:extLst>
              <a:ext uri="{FF2B5EF4-FFF2-40B4-BE49-F238E27FC236}">
                <a16:creationId xmlns:a16="http://schemas.microsoft.com/office/drawing/2014/main" id="{5C1B09EF-EE73-A8CF-C7AB-62C09341DC00}"/>
              </a:ext>
            </a:extLst>
          </p:cNvPr>
          <p:cNvSpPr>
            <a:spLocks noGrp="1"/>
          </p:cNvSpPr>
          <p:nvPr>
            <p:ph type="tbl" sz="quarter" idx="27"/>
          </p:nvPr>
        </p:nvSpPr>
        <p:spPr/>
        <p:txBody>
          <a:bodyPr/>
          <a:lstStyle/>
          <a:p>
            <a:r>
              <a:rPr lang="es-ES" dirty="0"/>
              <a:t>La revolución del Big Data comenzó con una idea simple pero poderosa. </a:t>
            </a:r>
          </a:p>
          <a:p>
            <a:r>
              <a:rPr lang="es-ES" dirty="0"/>
              <a:t>En 2004, Jeff Dean y Sanjay Ghemawat de Google publicaron un </a:t>
            </a:r>
            <a:r>
              <a:rPr lang="es-ES" i="1" dirty="0" err="1"/>
              <a:t>paper</a:t>
            </a:r>
            <a:r>
              <a:rPr lang="es-ES" dirty="0"/>
              <a:t> sobre MapReduce, un modelo de programación que permitía procesar grandes conjuntos de datos distribuidos de manera eficiente. </a:t>
            </a:r>
          </a:p>
          <a:p>
            <a:r>
              <a:rPr lang="es-ES" dirty="0"/>
              <a:t>Esta innovación fue el catalizador para el desarrollo de tecnologías que podrían manejar la escala y complejidad del Big Data.</a:t>
            </a:r>
            <a:endParaRPr lang="en-US" dirty="0"/>
          </a:p>
        </p:txBody>
      </p:sp>
    </p:spTree>
    <p:extLst>
      <p:ext uri="{BB962C8B-B14F-4D97-AF65-F5344CB8AC3E}">
        <p14:creationId xmlns:p14="http://schemas.microsoft.com/office/powerpoint/2010/main" val="1700029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F1AE2-AE03-6FFD-9C41-2977972DC8AD}"/>
              </a:ext>
            </a:extLst>
          </p:cNvPr>
          <p:cNvSpPr>
            <a:spLocks noGrp="1"/>
          </p:cNvSpPr>
          <p:nvPr>
            <p:ph type="title"/>
          </p:nvPr>
        </p:nvSpPr>
        <p:spPr/>
        <p:txBody>
          <a:bodyPr/>
          <a:lstStyle/>
          <a:p>
            <a:r>
              <a:rPr lang="es-ES" dirty="0"/>
              <a:t>Nacimiento de Apache Hadoop</a:t>
            </a:r>
            <a:endParaRPr lang="en-US" dirty="0"/>
          </a:p>
        </p:txBody>
      </p:sp>
      <p:sp>
        <p:nvSpPr>
          <p:cNvPr id="6" name="Table Placeholder 5">
            <a:extLst>
              <a:ext uri="{FF2B5EF4-FFF2-40B4-BE49-F238E27FC236}">
                <a16:creationId xmlns:a16="http://schemas.microsoft.com/office/drawing/2014/main" id="{5C1B09EF-EE73-A8CF-C7AB-62C09341DC00}"/>
              </a:ext>
            </a:extLst>
          </p:cNvPr>
          <p:cNvSpPr>
            <a:spLocks noGrp="1"/>
          </p:cNvSpPr>
          <p:nvPr>
            <p:ph type="tbl" sz="quarter" idx="27"/>
          </p:nvPr>
        </p:nvSpPr>
        <p:spPr/>
        <p:txBody>
          <a:bodyPr/>
          <a:lstStyle/>
          <a:p>
            <a:r>
              <a:rPr lang="es-ES" dirty="0"/>
              <a:t>Inspirados por MapReduce, Doug </a:t>
            </a:r>
            <a:r>
              <a:rPr lang="es-ES" dirty="0" err="1"/>
              <a:t>Cutting</a:t>
            </a:r>
            <a:r>
              <a:rPr lang="es-ES" dirty="0"/>
              <a:t> y Mike </a:t>
            </a:r>
            <a:r>
              <a:rPr lang="es-ES" dirty="0" err="1"/>
              <a:t>Cafarella</a:t>
            </a:r>
            <a:r>
              <a:rPr lang="es-ES" dirty="0"/>
              <a:t> crearon Apache Hadoop en 2006. </a:t>
            </a:r>
          </a:p>
          <a:p>
            <a:r>
              <a:rPr lang="es-ES" dirty="0"/>
              <a:t>Hadoop se convirtió en sinónimo de Big Data, ofreciendo un </a:t>
            </a:r>
            <a:r>
              <a:rPr lang="es-ES" dirty="0" err="1"/>
              <a:t>framework</a:t>
            </a:r>
            <a:r>
              <a:rPr lang="es-ES" dirty="0"/>
              <a:t> que permitía el almacenamiento y procesamiento distribuido de grandes conjuntos de datos a través de </a:t>
            </a:r>
            <a:r>
              <a:rPr lang="es-ES" dirty="0" err="1"/>
              <a:t>clusters</a:t>
            </a:r>
            <a:r>
              <a:rPr lang="es-ES" dirty="0"/>
              <a:t> de computadoras y usando modelos de programación simples. </a:t>
            </a:r>
          </a:p>
          <a:p>
            <a:r>
              <a:rPr lang="es-ES" dirty="0"/>
              <a:t>Hadoop democratizó el acceso al procesamiento de Big Data, sentando las bases para la próxima ola de innovaciones que vendrían con posterioridad.</a:t>
            </a:r>
          </a:p>
          <a:p>
            <a:r>
              <a:rPr lang="es-ES" dirty="0"/>
              <a:t>Sin embargo, a pesar de su éxito, Hadoop enfrentó desafíos relacionados con la velocidad de procesamiento y la complejidad en la gestión de recursos. Estas limitaciones fueron particularmente evidentes en aplicaciones que requerían análisis en tiempo real o que involucraban múltiples pasadas sobre los mismos datos.</a:t>
            </a:r>
          </a:p>
          <a:p>
            <a:endParaRPr lang="es-ES" dirty="0"/>
          </a:p>
        </p:txBody>
      </p:sp>
    </p:spTree>
    <p:extLst>
      <p:ext uri="{BB962C8B-B14F-4D97-AF65-F5344CB8AC3E}">
        <p14:creationId xmlns:p14="http://schemas.microsoft.com/office/powerpoint/2010/main" val="5651097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43F1AE2-AE03-6FFD-9C41-2977972DC8AD}"/>
              </a:ext>
            </a:extLst>
          </p:cNvPr>
          <p:cNvSpPr>
            <a:spLocks noGrp="1"/>
          </p:cNvSpPr>
          <p:nvPr>
            <p:ph type="title"/>
          </p:nvPr>
        </p:nvSpPr>
        <p:spPr/>
        <p:txBody>
          <a:bodyPr/>
          <a:lstStyle/>
          <a:p>
            <a:r>
              <a:rPr lang="es-ES" dirty="0"/>
              <a:t>Evolución hacia Apache </a:t>
            </a:r>
            <a:r>
              <a:rPr lang="es-ES" dirty="0" err="1"/>
              <a:t>Spark</a:t>
            </a:r>
            <a:endParaRPr lang="en-US" dirty="0"/>
          </a:p>
        </p:txBody>
      </p:sp>
      <p:sp>
        <p:nvSpPr>
          <p:cNvPr id="6" name="Table Placeholder 5">
            <a:extLst>
              <a:ext uri="{FF2B5EF4-FFF2-40B4-BE49-F238E27FC236}">
                <a16:creationId xmlns:a16="http://schemas.microsoft.com/office/drawing/2014/main" id="{5C1B09EF-EE73-A8CF-C7AB-62C09341DC00}"/>
              </a:ext>
            </a:extLst>
          </p:cNvPr>
          <p:cNvSpPr>
            <a:spLocks noGrp="1"/>
          </p:cNvSpPr>
          <p:nvPr>
            <p:ph type="tbl" sz="quarter" idx="27"/>
          </p:nvPr>
        </p:nvSpPr>
        <p:spPr/>
        <p:txBody>
          <a:bodyPr/>
          <a:lstStyle/>
          <a:p>
            <a:r>
              <a:rPr lang="es-ES" dirty="0"/>
              <a:t>En 2009, la Universidad de California, Berkeley, presentó Apache </a:t>
            </a:r>
            <a:r>
              <a:rPr lang="es-ES" dirty="0" err="1"/>
              <a:t>Spark</a:t>
            </a:r>
            <a:r>
              <a:rPr lang="es-ES" dirty="0"/>
              <a:t>, una evolución de la idea original de Hadoop, diseñada para superar sus limitaciones de velocidad. </a:t>
            </a:r>
          </a:p>
          <a:p>
            <a:r>
              <a:rPr lang="es-ES" dirty="0" err="1"/>
              <a:t>Spark</a:t>
            </a:r>
            <a:r>
              <a:rPr lang="es-ES" dirty="0"/>
              <a:t> introdujo el procesamiento en memoria, permitiendo operaciones de datos mucho más rápidas, especialmente para aplicaciones que requieren múltiples iteraciones sobre el mismo conjunto de datos, como los algoritmos de machine </a:t>
            </a:r>
            <a:r>
              <a:rPr lang="es-ES" dirty="0" err="1"/>
              <a:t>learning</a:t>
            </a:r>
            <a:r>
              <a:rPr lang="es-ES" dirty="0"/>
              <a:t>.</a:t>
            </a:r>
          </a:p>
        </p:txBody>
      </p:sp>
    </p:spTree>
    <p:extLst>
      <p:ext uri="{BB962C8B-B14F-4D97-AF65-F5344CB8AC3E}">
        <p14:creationId xmlns:p14="http://schemas.microsoft.com/office/powerpoint/2010/main" val="3042408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997A5-0B8E-A614-C87D-DDA3AB7C71AA}"/>
              </a:ext>
            </a:extLst>
          </p:cNvPr>
          <p:cNvSpPr>
            <a:spLocks noGrp="1"/>
          </p:cNvSpPr>
          <p:nvPr>
            <p:ph type="title"/>
          </p:nvPr>
        </p:nvSpPr>
        <p:spPr/>
        <p:txBody>
          <a:bodyPr/>
          <a:lstStyle/>
          <a:p>
            <a:r>
              <a:rPr lang="en-US" dirty="0" err="1"/>
              <a:t>Beneficios</a:t>
            </a:r>
            <a:r>
              <a:rPr lang="en-US" dirty="0"/>
              <a:t> de Apache Spark</a:t>
            </a:r>
          </a:p>
        </p:txBody>
      </p:sp>
      <p:sp>
        <p:nvSpPr>
          <p:cNvPr id="3" name="Table Placeholder 2">
            <a:extLst>
              <a:ext uri="{FF2B5EF4-FFF2-40B4-BE49-F238E27FC236}">
                <a16:creationId xmlns:a16="http://schemas.microsoft.com/office/drawing/2014/main" id="{97D5D16B-9595-F941-D0FA-EDC729F59D16}"/>
              </a:ext>
            </a:extLst>
          </p:cNvPr>
          <p:cNvSpPr>
            <a:spLocks noGrp="1"/>
          </p:cNvSpPr>
          <p:nvPr>
            <p:ph type="tbl" sz="quarter" idx="27"/>
          </p:nvPr>
        </p:nvSpPr>
        <p:spPr/>
        <p:txBody>
          <a:bodyPr/>
          <a:lstStyle/>
          <a:p>
            <a:r>
              <a:rPr lang="es-ES" dirty="0"/>
              <a:t>Apache </a:t>
            </a:r>
            <a:r>
              <a:rPr lang="es-ES" dirty="0" err="1"/>
              <a:t>Spark</a:t>
            </a:r>
            <a:r>
              <a:rPr lang="es-ES" dirty="0"/>
              <a:t> revolucionó el análisis de Big Data con tres ventajas clave: </a:t>
            </a:r>
          </a:p>
          <a:p>
            <a:pPr lvl="1"/>
            <a:r>
              <a:rPr lang="es-ES" sz="1600" b="1" dirty="0"/>
              <a:t>Velocidad</a:t>
            </a:r>
            <a:r>
              <a:rPr lang="es-ES" sz="1600" dirty="0"/>
              <a:t>, debido a su procesamiento en memoria.</a:t>
            </a:r>
          </a:p>
          <a:p>
            <a:pPr lvl="1"/>
            <a:r>
              <a:rPr lang="es-ES" sz="1600" b="1" dirty="0"/>
              <a:t>Facilidad de uso</a:t>
            </a:r>
            <a:r>
              <a:rPr lang="es-ES" sz="1600" dirty="0"/>
              <a:t>, gracias a sus </a:t>
            </a:r>
            <a:r>
              <a:rPr lang="es-ES" sz="1600" dirty="0" err="1"/>
              <a:t>APIs</a:t>
            </a:r>
            <a:r>
              <a:rPr lang="es-ES" sz="1600" dirty="0"/>
              <a:t> de alto nivel en Java, Scala, Python y R. </a:t>
            </a:r>
          </a:p>
          <a:p>
            <a:pPr lvl="1"/>
            <a:r>
              <a:rPr lang="es-ES" sz="1600" b="1" dirty="0"/>
              <a:t>Versatilidad</a:t>
            </a:r>
            <a:r>
              <a:rPr lang="es-ES" sz="1600" dirty="0"/>
              <a:t>, al soportar tareas de </a:t>
            </a:r>
            <a:r>
              <a:rPr lang="es-ES" sz="1600" dirty="0" err="1"/>
              <a:t>batch</a:t>
            </a:r>
            <a:r>
              <a:rPr lang="es-ES" sz="1600" dirty="0"/>
              <a:t> </a:t>
            </a:r>
            <a:r>
              <a:rPr lang="es-ES" sz="1600" dirty="0" err="1"/>
              <a:t>processing</a:t>
            </a:r>
            <a:r>
              <a:rPr lang="es-ES" sz="1600" dirty="0"/>
              <a:t>, </a:t>
            </a:r>
            <a:r>
              <a:rPr lang="es-ES" sz="1600" dirty="0" err="1"/>
              <a:t>streaming</a:t>
            </a:r>
            <a:r>
              <a:rPr lang="es-ES" sz="1600" dirty="0"/>
              <a:t>, machine </a:t>
            </a:r>
            <a:r>
              <a:rPr lang="es-ES" sz="1600" dirty="0" err="1"/>
              <a:t>learning</a:t>
            </a:r>
            <a:r>
              <a:rPr lang="es-ES" sz="1600" dirty="0"/>
              <a:t> y procesamiento de grafos (</a:t>
            </a:r>
            <a:r>
              <a:rPr lang="es-ES" sz="1600" dirty="0" err="1"/>
              <a:t>GraphX</a:t>
            </a:r>
            <a:r>
              <a:rPr lang="es-ES" sz="1600" dirty="0"/>
              <a:t>), de manera unificada. Estas características lo convierten en una herramienta indispensable para el análisis de datos moderno, eliminando la necesidad de integrar múltiples tecnologías para diferentes tipos de tareas de procesamiento de datos</a:t>
            </a:r>
          </a:p>
        </p:txBody>
      </p:sp>
      <p:sp>
        <p:nvSpPr>
          <p:cNvPr id="4" name="Footer Placeholder 3">
            <a:extLst>
              <a:ext uri="{FF2B5EF4-FFF2-40B4-BE49-F238E27FC236}">
                <a16:creationId xmlns:a16="http://schemas.microsoft.com/office/drawing/2014/main" id="{C781DE87-7D9E-68EC-09F8-731BA36B96AF}"/>
              </a:ext>
            </a:extLst>
          </p:cNvPr>
          <p:cNvSpPr>
            <a:spLocks noGrp="1"/>
          </p:cNvSpPr>
          <p:nvPr>
            <p:ph type="ftr" sz="quarter" idx="28"/>
          </p:nvPr>
        </p:nvSpPr>
        <p:spPr/>
        <p:txBody>
          <a:bodyPr/>
          <a:lstStyle/>
          <a:p>
            <a:r>
              <a:rPr lang="en-US" noProof="0"/>
              <a:t>Presentation Title</a:t>
            </a:r>
            <a:endParaRPr lang="en-US" noProof="0" dirty="0"/>
          </a:p>
        </p:txBody>
      </p:sp>
    </p:spTree>
    <p:extLst>
      <p:ext uri="{BB962C8B-B14F-4D97-AF65-F5344CB8AC3E}">
        <p14:creationId xmlns:p14="http://schemas.microsoft.com/office/powerpoint/2010/main" val="3724002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997A5-0B8E-A614-C87D-DDA3AB7C71AA}"/>
              </a:ext>
            </a:extLst>
          </p:cNvPr>
          <p:cNvSpPr>
            <a:spLocks noGrp="1"/>
          </p:cNvSpPr>
          <p:nvPr>
            <p:ph type="title"/>
          </p:nvPr>
        </p:nvSpPr>
        <p:spPr/>
        <p:txBody>
          <a:bodyPr/>
          <a:lstStyle/>
          <a:p>
            <a:r>
              <a:rPr lang="es-ES" dirty="0"/>
              <a:t>Apache </a:t>
            </a:r>
            <a:r>
              <a:rPr lang="es-ES" dirty="0" err="1"/>
              <a:t>Spark</a:t>
            </a:r>
            <a:r>
              <a:rPr lang="es-ES" dirty="0"/>
              <a:t> en el Mundo del Big Data</a:t>
            </a:r>
            <a:endParaRPr lang="en-US" dirty="0"/>
          </a:p>
        </p:txBody>
      </p:sp>
      <p:sp>
        <p:nvSpPr>
          <p:cNvPr id="3" name="Table Placeholder 2">
            <a:extLst>
              <a:ext uri="{FF2B5EF4-FFF2-40B4-BE49-F238E27FC236}">
                <a16:creationId xmlns:a16="http://schemas.microsoft.com/office/drawing/2014/main" id="{97D5D16B-9595-F941-D0FA-EDC729F59D16}"/>
              </a:ext>
            </a:extLst>
          </p:cNvPr>
          <p:cNvSpPr>
            <a:spLocks noGrp="1"/>
          </p:cNvSpPr>
          <p:nvPr>
            <p:ph type="tbl" sz="quarter" idx="27"/>
          </p:nvPr>
        </p:nvSpPr>
        <p:spPr/>
        <p:txBody>
          <a:bodyPr/>
          <a:lstStyle/>
          <a:p>
            <a:r>
              <a:rPr lang="es-ES" dirty="0"/>
              <a:t>La popularidad de Apache </a:t>
            </a:r>
            <a:r>
              <a:rPr lang="es-ES" dirty="0" err="1"/>
              <a:t>Spark</a:t>
            </a:r>
            <a:r>
              <a:rPr lang="es-ES" dirty="0"/>
              <a:t> ha crecido exponencialmente en la industria. </a:t>
            </a:r>
          </a:p>
          <a:p>
            <a:r>
              <a:rPr lang="es-ES" dirty="0"/>
              <a:t>Empresas de todos los tamaños lo adoptan para resolver problemas complejos de análisis de datos, desde la optimización de cadenas de suministro hasta el desarrollo de modelos predictivos en la salud. </a:t>
            </a:r>
          </a:p>
          <a:p>
            <a:r>
              <a:rPr lang="es-ES" dirty="0"/>
              <a:t>Su capacidad para procesar grandes volúmenes de datos de manera eficiente ha sido un cambio de juego en el mundo del Big Data.</a:t>
            </a:r>
          </a:p>
          <a:p>
            <a:r>
              <a:rPr lang="es-ES" dirty="0"/>
              <a:t>El compromiso continuo con la innovación y mejora, impulsado por una comunidad activa y el apoyo de la Apache Software </a:t>
            </a:r>
            <a:r>
              <a:rPr lang="es-ES" dirty="0" err="1"/>
              <a:t>Foundation</a:t>
            </a:r>
            <a:r>
              <a:rPr lang="es-ES" dirty="0"/>
              <a:t>, asegura que </a:t>
            </a:r>
            <a:r>
              <a:rPr lang="es-ES" dirty="0" err="1"/>
              <a:t>Spark</a:t>
            </a:r>
            <a:r>
              <a:rPr lang="es-ES" dirty="0"/>
              <a:t> se mantenga a la vanguardia de las tecnologías de procesamiento de datos. Su capacidad para adaptarse y evolucionar con las necesidades cambiantes de la industria del Big Data garantiza su relevancia y utilidad a largo plazo.</a:t>
            </a:r>
          </a:p>
        </p:txBody>
      </p:sp>
      <p:sp>
        <p:nvSpPr>
          <p:cNvPr id="4" name="Footer Placeholder 3">
            <a:extLst>
              <a:ext uri="{FF2B5EF4-FFF2-40B4-BE49-F238E27FC236}">
                <a16:creationId xmlns:a16="http://schemas.microsoft.com/office/drawing/2014/main" id="{C781DE87-7D9E-68EC-09F8-731BA36B96AF}"/>
              </a:ext>
            </a:extLst>
          </p:cNvPr>
          <p:cNvSpPr>
            <a:spLocks noGrp="1"/>
          </p:cNvSpPr>
          <p:nvPr>
            <p:ph type="ftr" sz="quarter" idx="28"/>
          </p:nvPr>
        </p:nvSpPr>
        <p:spPr/>
        <p:txBody>
          <a:bodyPr/>
          <a:lstStyle/>
          <a:p>
            <a:r>
              <a:rPr lang="en-US" noProof="0"/>
              <a:t>Presentation Title</a:t>
            </a:r>
            <a:endParaRPr lang="en-US" noProof="0" dirty="0"/>
          </a:p>
        </p:txBody>
      </p:sp>
    </p:spTree>
    <p:extLst>
      <p:ext uri="{BB962C8B-B14F-4D97-AF65-F5344CB8AC3E}">
        <p14:creationId xmlns:p14="http://schemas.microsoft.com/office/powerpoint/2010/main" val="2731496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F0D8E-F89E-C633-142B-E854760BE124}"/>
              </a:ext>
            </a:extLst>
          </p:cNvPr>
          <p:cNvSpPr>
            <a:spLocks noGrp="1"/>
          </p:cNvSpPr>
          <p:nvPr>
            <p:ph type="title"/>
          </p:nvPr>
        </p:nvSpPr>
        <p:spPr/>
        <p:txBody>
          <a:bodyPr/>
          <a:lstStyle/>
          <a:p>
            <a:r>
              <a:rPr lang="en-US" dirty="0"/>
              <a:t>Fundación de Databricks</a:t>
            </a:r>
          </a:p>
        </p:txBody>
      </p:sp>
      <p:sp>
        <p:nvSpPr>
          <p:cNvPr id="3" name="Table Placeholder 2">
            <a:extLst>
              <a:ext uri="{FF2B5EF4-FFF2-40B4-BE49-F238E27FC236}">
                <a16:creationId xmlns:a16="http://schemas.microsoft.com/office/drawing/2014/main" id="{56254C76-567D-AD93-BEEB-C24DB52C61B1}"/>
              </a:ext>
            </a:extLst>
          </p:cNvPr>
          <p:cNvSpPr>
            <a:spLocks noGrp="1"/>
          </p:cNvSpPr>
          <p:nvPr>
            <p:ph type="tbl" sz="quarter" idx="27"/>
          </p:nvPr>
        </p:nvSpPr>
        <p:spPr/>
        <p:txBody>
          <a:bodyPr/>
          <a:lstStyle/>
          <a:p>
            <a:r>
              <a:rPr lang="es-ES" dirty="0" err="1"/>
              <a:t>Databricks</a:t>
            </a:r>
            <a:r>
              <a:rPr lang="es-ES" dirty="0"/>
              <a:t> fue fundada en 2013 por los creadores originales de Apache </a:t>
            </a:r>
            <a:r>
              <a:rPr lang="es-ES" dirty="0" err="1"/>
              <a:t>Spark</a:t>
            </a:r>
            <a:r>
              <a:rPr lang="es-ES" dirty="0"/>
              <a:t> con el objetivo de facilitar el uso de </a:t>
            </a:r>
            <a:r>
              <a:rPr lang="es-ES" dirty="0" err="1"/>
              <a:t>Spark</a:t>
            </a:r>
            <a:r>
              <a:rPr lang="es-ES" dirty="0"/>
              <a:t> y acelerar su adopción en la industria. La compañía se estableció para ofrecer una plataforma unificada que integra todos los aspectos del procesamiento de datos y el análisis de Big Data, desde la ingestión de datos hasta el machine </a:t>
            </a:r>
            <a:r>
              <a:rPr lang="es-ES" dirty="0" err="1"/>
              <a:t>learning</a:t>
            </a:r>
            <a:r>
              <a:rPr lang="es-ES" dirty="0"/>
              <a:t>.</a:t>
            </a:r>
          </a:p>
          <a:p>
            <a:endParaRPr lang="es-ES" dirty="0"/>
          </a:p>
          <a:p>
            <a:r>
              <a:rPr lang="es-ES" dirty="0"/>
              <a:t>Desde su inicio, </a:t>
            </a:r>
            <a:r>
              <a:rPr lang="es-ES" dirty="0" err="1"/>
              <a:t>Databricks</a:t>
            </a:r>
            <a:r>
              <a:rPr lang="es-ES" dirty="0"/>
              <a:t> ha buscado simplificar y democratizar el análisis de datos y la ciencia de datos, permitiendo a las organizaciones de todos los tamaños aprovechar el poder de </a:t>
            </a:r>
            <a:r>
              <a:rPr lang="es-ES" dirty="0" err="1"/>
              <a:t>Spark</a:t>
            </a:r>
            <a:r>
              <a:rPr lang="es-ES" dirty="0"/>
              <a:t> sin necesidad de una compleja infraestructura de datos. Su plataforma en la nube ofrece una solución escalable y eficiente para el procesamiento de Big Data, la analítica avanzada y el machine </a:t>
            </a:r>
            <a:r>
              <a:rPr lang="es-ES" dirty="0" err="1"/>
              <a:t>learning</a:t>
            </a:r>
            <a:r>
              <a:rPr lang="es-ES" dirty="0"/>
              <a:t>.</a:t>
            </a:r>
          </a:p>
          <a:p>
            <a:endParaRPr lang="es-ES" dirty="0"/>
          </a:p>
          <a:p>
            <a:r>
              <a:rPr lang="es-ES" dirty="0"/>
              <a:t>La misión de </a:t>
            </a:r>
            <a:r>
              <a:rPr lang="es-ES" dirty="0" err="1"/>
              <a:t>Databricks</a:t>
            </a:r>
            <a:r>
              <a:rPr lang="es-ES" dirty="0"/>
              <a:t> de hacer que el análisis de Big Data y la inteligencia artificial sean más accesibles ha resonado en la industria. Al proporcionar una plataforma que reduce significativamente la complejidad y el tiempo necesario para obtener </a:t>
            </a:r>
            <a:r>
              <a:rPr lang="es-ES" dirty="0" err="1"/>
              <a:t>insights</a:t>
            </a:r>
            <a:r>
              <a:rPr lang="es-ES" dirty="0"/>
              <a:t> valiosos de los datos, </a:t>
            </a:r>
            <a:r>
              <a:rPr lang="es-ES" dirty="0" err="1"/>
              <a:t>Databricks</a:t>
            </a:r>
            <a:r>
              <a:rPr lang="es-ES" dirty="0"/>
              <a:t> ha jugado un papel crucial en la transformación digital de numerosas empresas.</a:t>
            </a:r>
          </a:p>
          <a:p>
            <a:endParaRPr lang="en-US" dirty="0"/>
          </a:p>
        </p:txBody>
      </p:sp>
      <p:sp>
        <p:nvSpPr>
          <p:cNvPr id="4" name="Footer Placeholder 3">
            <a:extLst>
              <a:ext uri="{FF2B5EF4-FFF2-40B4-BE49-F238E27FC236}">
                <a16:creationId xmlns:a16="http://schemas.microsoft.com/office/drawing/2014/main" id="{A80BEDBD-D2B7-C37F-C473-AF43D7FD0C16}"/>
              </a:ext>
            </a:extLst>
          </p:cNvPr>
          <p:cNvSpPr>
            <a:spLocks noGrp="1"/>
          </p:cNvSpPr>
          <p:nvPr>
            <p:ph type="ftr" sz="quarter" idx="28"/>
          </p:nvPr>
        </p:nvSpPr>
        <p:spPr/>
        <p:txBody>
          <a:bodyPr/>
          <a:lstStyle/>
          <a:p>
            <a:r>
              <a:rPr lang="en-US" noProof="0"/>
              <a:t>Presentation Title</a:t>
            </a:r>
            <a:endParaRPr lang="en-US" noProof="0" dirty="0"/>
          </a:p>
        </p:txBody>
      </p:sp>
    </p:spTree>
    <p:extLst>
      <p:ext uri="{BB962C8B-B14F-4D97-AF65-F5344CB8AC3E}">
        <p14:creationId xmlns:p14="http://schemas.microsoft.com/office/powerpoint/2010/main" val="216573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CFF0D-504E-62D3-3082-ECEC1E2EDFD2}"/>
              </a:ext>
            </a:extLst>
          </p:cNvPr>
          <p:cNvSpPr>
            <a:spLocks noGrp="1"/>
          </p:cNvSpPr>
          <p:nvPr>
            <p:ph type="title"/>
          </p:nvPr>
        </p:nvSpPr>
        <p:spPr/>
        <p:txBody>
          <a:bodyPr/>
          <a:lstStyle/>
          <a:p>
            <a:r>
              <a:rPr lang="es-ES" dirty="0"/>
              <a:t>Crecimiento y Capitalización de </a:t>
            </a:r>
            <a:r>
              <a:rPr lang="es-ES" dirty="0" err="1"/>
              <a:t>Databricks</a:t>
            </a:r>
            <a:endParaRPr lang="en-US" dirty="0"/>
          </a:p>
        </p:txBody>
      </p:sp>
      <p:sp>
        <p:nvSpPr>
          <p:cNvPr id="3" name="Table Placeholder 2">
            <a:extLst>
              <a:ext uri="{FF2B5EF4-FFF2-40B4-BE49-F238E27FC236}">
                <a16:creationId xmlns:a16="http://schemas.microsoft.com/office/drawing/2014/main" id="{FD403F3A-DFB8-D004-2725-8529136B320F}"/>
              </a:ext>
            </a:extLst>
          </p:cNvPr>
          <p:cNvSpPr>
            <a:spLocks noGrp="1"/>
          </p:cNvSpPr>
          <p:nvPr>
            <p:ph type="tbl" sz="quarter" idx="27"/>
          </p:nvPr>
        </p:nvSpPr>
        <p:spPr>
          <a:xfrm>
            <a:off x="581709" y="1614198"/>
            <a:ext cx="10889796" cy="4298922"/>
          </a:xfrm>
        </p:spPr>
        <p:txBody>
          <a:bodyPr/>
          <a:lstStyle/>
          <a:p>
            <a:r>
              <a:rPr lang="es-ES" dirty="0" err="1"/>
              <a:t>Databricks</a:t>
            </a:r>
            <a:r>
              <a:rPr lang="es-ES" dirty="0"/>
              <a:t> ha experimentado un crecimiento exponencial, destacándose en el mercado con su innovadora plataforma. Ha recaudado significativas rondas de financiación, elevando su valoración a decenas de miles de millones de dólares. </a:t>
            </a:r>
          </a:p>
          <a:p>
            <a:r>
              <a:rPr lang="es-ES" dirty="0"/>
              <a:t>Este crecimiento refleja la confianza de los inversores en su tecnología y el valor que aporta a las empresas en su manejo de datos y análisis.</a:t>
            </a:r>
          </a:p>
          <a:p>
            <a:endParaRPr lang="es-ES" dirty="0"/>
          </a:p>
        </p:txBody>
      </p:sp>
      <p:sp>
        <p:nvSpPr>
          <p:cNvPr id="4" name="Footer Placeholder 3">
            <a:extLst>
              <a:ext uri="{FF2B5EF4-FFF2-40B4-BE49-F238E27FC236}">
                <a16:creationId xmlns:a16="http://schemas.microsoft.com/office/drawing/2014/main" id="{605C247D-F82F-5D16-FE7A-77836125A6DB}"/>
              </a:ext>
            </a:extLst>
          </p:cNvPr>
          <p:cNvSpPr>
            <a:spLocks noGrp="1"/>
          </p:cNvSpPr>
          <p:nvPr>
            <p:ph type="ftr" sz="quarter" idx="28"/>
          </p:nvPr>
        </p:nvSpPr>
        <p:spPr/>
        <p:txBody>
          <a:bodyPr/>
          <a:lstStyle/>
          <a:p>
            <a:r>
              <a:rPr lang="en-US" noProof="0"/>
              <a:t>Presentation Title</a:t>
            </a:r>
            <a:endParaRPr lang="en-US" noProof="0" dirty="0"/>
          </a:p>
        </p:txBody>
      </p:sp>
    </p:spTree>
    <p:extLst>
      <p:ext uri="{BB962C8B-B14F-4D97-AF65-F5344CB8AC3E}">
        <p14:creationId xmlns:p14="http://schemas.microsoft.com/office/powerpoint/2010/main" val="2360065056"/>
      </p:ext>
    </p:extLst>
  </p:cSld>
  <p:clrMapOvr>
    <a:masterClrMapping/>
  </p:clrMapOvr>
</p:sld>
</file>

<file path=ppt/theme/theme1.xml><?xml version="1.0" encoding="utf-8"?>
<a:theme xmlns:a="http://schemas.openxmlformats.org/drawingml/2006/main" name="Custom">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Dark Presentation_win32_v2" id="{93B44BEE-AA18-4720-B555-E5F46C5F93FC}" vid="{88E458CA-BB4B-4D24-B4FE-119ECB54A9B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39F36DE1-460F-498E-9896-E5606CD5864B}">
  <we:reference id="22ff87a5-132f-4d52-9e97-94d888e4dd91" version="3.6.0.0" store="EXCatalog" storeType="EXCatalog"/>
  <we:alternateReferences>
    <we:reference id="WA104380050" version="3.6.0.0"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8DB3C62-858A-4A01-AFEF-21E0BB8CE26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E77570E-71D6-4005-B631-1B00A1197B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009351-EDD4-484E-ACD6-D50CCB13763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1042</Words>
  <Application>Microsoft Office PowerPoint</Application>
  <PresentationFormat>Widescreen</PresentationFormat>
  <Paragraphs>64</Paragraphs>
  <Slides>12</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等线</vt:lpstr>
      <vt:lpstr>Abadi</vt:lpstr>
      <vt:lpstr>Arial</vt:lpstr>
      <vt:lpstr>Calibri</vt:lpstr>
      <vt:lpstr>DM Sans</vt:lpstr>
      <vt:lpstr>Posterama Text SemiBold</vt:lpstr>
      <vt:lpstr>Custom</vt:lpstr>
      <vt:lpstr>Databricks Workshop</vt:lpstr>
      <vt:lpstr>Introducción al Procesamiento de Datos y Big Data</vt:lpstr>
      <vt:lpstr>Orígenes de MapReduce</vt:lpstr>
      <vt:lpstr>Nacimiento de Apache Hadoop</vt:lpstr>
      <vt:lpstr>Evolución hacia Apache Spark</vt:lpstr>
      <vt:lpstr>Beneficios de Apache Spark</vt:lpstr>
      <vt:lpstr>Apache Spark en el Mundo del Big Data</vt:lpstr>
      <vt:lpstr>Fundación de Databricks</vt:lpstr>
      <vt:lpstr>Crecimiento y Capitalización de Databricks</vt:lpstr>
      <vt:lpstr>Impacto de Databricks en la Industria</vt:lpstr>
      <vt:lpstr>El Futuro de Databricks</vt:lpstr>
      <vt:lpstr>Evolución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2023-09-14T05:46:04Z</dcterms:created>
  <dcterms:modified xsi:type="dcterms:W3CDTF">2024-02-26T18:40:23Z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y fmtid="{D5CDD505-2E9C-101B-9397-08002B2CF9AE}" pid="4" name="MSIP_Label_61354688-28ff-43f9-ae7a-258f2522a8ce_Enabled">
    <vt:lpwstr>true</vt:lpwstr>
  </property>
  <property fmtid="{D5CDD505-2E9C-101B-9397-08002B2CF9AE}" pid="5" name="MSIP_Label_61354688-28ff-43f9-ae7a-258f2522a8ce_SetDate">
    <vt:lpwstr>2024-02-04T18:39:23Z</vt:lpwstr>
  </property>
  <property fmtid="{D5CDD505-2E9C-101B-9397-08002B2CF9AE}" pid="6" name="MSIP_Label_61354688-28ff-43f9-ae7a-258f2522a8ce_Method">
    <vt:lpwstr>Privileged</vt:lpwstr>
  </property>
  <property fmtid="{D5CDD505-2E9C-101B-9397-08002B2CF9AE}" pid="7" name="MSIP_Label_61354688-28ff-43f9-ae7a-258f2522a8ce_Name">
    <vt:lpwstr>61354688-28ff-43f9-ae7a-258f2522a8ce</vt:lpwstr>
  </property>
  <property fmtid="{D5CDD505-2E9C-101B-9397-08002B2CF9AE}" pid="8" name="MSIP_Label_61354688-28ff-43f9-ae7a-258f2522a8ce_SiteId">
    <vt:lpwstr>46e04f2b-093e-4ad0-a99f-0331aa506e12</vt:lpwstr>
  </property>
  <property fmtid="{D5CDD505-2E9C-101B-9397-08002B2CF9AE}" pid="9" name="MSIP_Label_61354688-28ff-43f9-ae7a-258f2522a8ce_ActionId">
    <vt:lpwstr>f40ae3b5-f528-4546-82f8-f3558c0d2b61</vt:lpwstr>
  </property>
  <property fmtid="{D5CDD505-2E9C-101B-9397-08002B2CF9AE}" pid="10" name="MSIP_Label_61354688-28ff-43f9-ae7a-258f2522a8ce_ContentBits">
    <vt:lpwstr>2</vt:lpwstr>
  </property>
  <property fmtid="{D5CDD505-2E9C-101B-9397-08002B2CF9AE}" pid="11" name="ClassificationContentMarkingFooterLocations">
    <vt:lpwstr>Custom:3</vt:lpwstr>
  </property>
  <property fmtid="{D5CDD505-2E9C-101B-9397-08002B2CF9AE}" pid="12" name="ClassificationContentMarkingFooterText">
    <vt:lpwstr>Sensitivity: C1 Public</vt:lpwstr>
  </property>
</Properties>
</file>

<file path=docProps/thumbnail.jpeg>
</file>